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10/21/2020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10/21/2020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10/21/2020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10/21/2020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10/21/2020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10/21/2020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10/21/2020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10/21/2020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10/21/2020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10/21/2020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10/21/2020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10/21/2020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10/21/2020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10/21/2020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10/21/2020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10/21/2020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10/21/2020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10/21/2020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54955" y="1546167"/>
            <a:ext cx="8825658" cy="1928553"/>
          </a:xfrm>
        </p:spPr>
        <p:txBody>
          <a:bodyPr/>
          <a:lstStyle/>
          <a:p>
            <a:r>
              <a:rPr lang="cs-CZ" sz="4000" b="1" dirty="0" smtClean="0"/>
              <a:t>Zkušenosti se zaváděním formativního hodnocení na čtyřletém gymnáziu</a:t>
            </a:r>
            <a:endParaRPr lang="cs-CZ" sz="40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cs-CZ" dirty="0" smtClean="0"/>
              <a:t>Veronika </a:t>
            </a:r>
            <a:r>
              <a:rPr lang="cs-CZ" dirty="0" smtClean="0"/>
              <a:t>Vitošková</a:t>
            </a:r>
          </a:p>
          <a:p>
            <a:pPr algn="r"/>
            <a:r>
              <a:rPr lang="cs-CZ" sz="1400" dirty="0" smtClean="0"/>
              <a:t>Poradce pro vzdělávání, školní poradenské pracoviště</a:t>
            </a:r>
            <a:endParaRPr lang="cs-CZ" sz="1400" dirty="0"/>
          </a:p>
        </p:txBody>
      </p:sp>
      <p:pic>
        <p:nvPicPr>
          <p:cNvPr id="1028" name="Picture 4" descr="https://scontent.fprg1-1.fna.fbcdn.net/v/t1.0-9/92226069_10159701965402627_4750734635447615488_o.png?_nc_cat=109&amp;_nc_sid=09cbfe&amp;_nc_ohc=_caDoUp91gcAX9A5t0K&amp;_nc_ht=scontent.fprg1-1.fna&amp;oh=7583ee67713f30b73cf1e868247ae5df&amp;oe=5FB5F3C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599" y="1399475"/>
            <a:ext cx="3009208" cy="3009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687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Úvod 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Základní informace o škole a činnosti ŠPP</a:t>
            </a:r>
          </a:p>
          <a:p>
            <a:r>
              <a:rPr lang="cs-CZ" dirty="0" smtClean="0"/>
              <a:t>Současný stav v procesu zavádění formativního hodnocení, aktuální téma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 smtClean="0"/>
              <a:t>Struktura příspěvku:</a:t>
            </a:r>
          </a:p>
          <a:p>
            <a:pPr>
              <a:buAutoNum type="arabicParenR"/>
            </a:pPr>
            <a:r>
              <a:rPr lang="cs-CZ" dirty="0" smtClean="0"/>
              <a:t>Proces zavádění FH na GJP (co a jak bylo zrealizováno)</a:t>
            </a:r>
          </a:p>
          <a:p>
            <a:pPr>
              <a:buAutoNum type="arabicParenR"/>
            </a:pPr>
            <a:r>
              <a:rPr lang="cs-CZ" dirty="0" smtClean="0"/>
              <a:t>Co se na GJP zatím osvědčuje – příklady a tipy</a:t>
            </a:r>
          </a:p>
          <a:p>
            <a:pPr>
              <a:buAutoNum type="arabicParenR"/>
            </a:pPr>
            <a:r>
              <a:rPr lang="cs-CZ" dirty="0" smtClean="0"/>
              <a:t>Zkušenosti – jak začít se zaváděním, úskalí a jeho překonávání</a:t>
            </a:r>
          </a:p>
          <a:p>
            <a:pPr>
              <a:buAutoNum type="arabicParenR"/>
            </a:pPr>
            <a:r>
              <a:rPr lang="cs-CZ" dirty="0" smtClean="0"/>
              <a:t>Přínos formativního hodnocení pro školu (pro ŽÁKA, pro UČITELE)</a:t>
            </a:r>
          </a:p>
          <a:p>
            <a:pPr>
              <a:buAutoNum type="arabicParenR"/>
            </a:pPr>
            <a:endParaRPr lang="cs-CZ" dirty="0" smtClean="0"/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746567" y="714895"/>
            <a:ext cx="58687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i="1">
                <a:solidFill>
                  <a:schemeClr val="accent2"/>
                </a:solidFill>
              </a:rPr>
              <a:t>„</a:t>
            </a:r>
            <a:r>
              <a:rPr lang="cs-CZ" b="1" i="1">
                <a:solidFill>
                  <a:schemeClr val="accent2"/>
                </a:solidFill>
              </a:rPr>
              <a:t>NEUSTÁLÁ ZPĚTNÁ VAZBA – ŽÁK – UČITEL, UČITEL – ŽÁK, KTERÁ POMÁHÁ ŽÁKŮM SE V UČENÍ ZLEPŠOVAT A UČITELŮM VYVÍJET SE.“</a:t>
            </a:r>
            <a:endParaRPr lang="cs-CZ" b="1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73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31005" y="782475"/>
            <a:ext cx="8761413" cy="706964"/>
          </a:xfrm>
        </p:spPr>
        <p:txBody>
          <a:bodyPr/>
          <a:lstStyle/>
          <a:p>
            <a:r>
              <a:rPr lang="cs-CZ" b="1" dirty="0" smtClean="0"/>
              <a:t>Proces zavádění FH na GJP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54954" y="2603499"/>
            <a:ext cx="8825659" cy="390751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 smtClean="0"/>
              <a:t>PŘÍPRAVNÁ FÁZE NA ZAVÁDĚNÍ FH VE ŠKOLE:</a:t>
            </a:r>
          </a:p>
          <a:p>
            <a:pPr marL="457200" lvl="0">
              <a:spcBef>
                <a:spcPts val="0"/>
              </a:spcBef>
              <a:buSzPts val="1800"/>
              <a:buChar char="-"/>
            </a:pPr>
            <a:r>
              <a:rPr lang="cs-CZ" dirty="0"/>
              <a:t>probíhala </a:t>
            </a:r>
            <a:r>
              <a:rPr lang="cs-CZ" b="1" dirty="0"/>
              <a:t>cca 1 pololetí </a:t>
            </a:r>
            <a:r>
              <a:rPr lang="cs-CZ" dirty="0"/>
              <a:t>před prvním uskutečněním vzdělávací akce na toto téma (seznámení učitelů </a:t>
            </a:r>
            <a:r>
              <a:rPr lang="cs-CZ" dirty="0">
                <a:solidFill>
                  <a:srgbClr val="FF0000"/>
                </a:solidFill>
              </a:rPr>
              <a:t>s významem</a:t>
            </a:r>
            <a:r>
              <a:rPr lang="cs-CZ" dirty="0"/>
              <a:t>, benefitem pro školu, hledání </a:t>
            </a:r>
            <a:r>
              <a:rPr lang="cs-CZ" dirty="0">
                <a:solidFill>
                  <a:srgbClr val="FF0000"/>
                </a:solidFill>
              </a:rPr>
              <a:t>styčných bodů se ŠVP školy</a:t>
            </a:r>
            <a:r>
              <a:rPr lang="cs-CZ" dirty="0"/>
              <a:t>, začátek práce se </a:t>
            </a:r>
            <a:r>
              <a:rPr lang="cs-CZ" dirty="0">
                <a:solidFill>
                  <a:srgbClr val="FF0000"/>
                </a:solidFill>
              </a:rPr>
              <a:t>sebereflexí učitelů</a:t>
            </a:r>
            <a:r>
              <a:rPr lang="cs-CZ" dirty="0"/>
              <a:t>)</a:t>
            </a:r>
          </a:p>
          <a:p>
            <a:pPr marL="457200" lvl="0">
              <a:spcBef>
                <a:spcPts val="0"/>
              </a:spcBef>
              <a:buSzPts val="1800"/>
              <a:buChar char="-"/>
            </a:pPr>
            <a:r>
              <a:rPr lang="cs-CZ" dirty="0"/>
              <a:t> spolupráce se </a:t>
            </a:r>
            <a:r>
              <a:rPr lang="cs-CZ" b="1" dirty="0"/>
              <a:t>spol. </a:t>
            </a:r>
            <a:r>
              <a:rPr lang="cs-CZ" b="1" dirty="0" err="1"/>
              <a:t>EduLab</a:t>
            </a:r>
            <a:r>
              <a:rPr lang="cs-CZ" b="1" dirty="0"/>
              <a:t>.</a:t>
            </a:r>
            <a:r>
              <a:rPr lang="cs-CZ" dirty="0"/>
              <a:t> - akreditovaná školení na téma FH</a:t>
            </a:r>
          </a:p>
          <a:p>
            <a:pPr marL="457200" lvl="0">
              <a:spcBef>
                <a:spcPts val="0"/>
              </a:spcBef>
              <a:buSzPts val="1800"/>
              <a:buChar char="-"/>
            </a:pPr>
            <a:r>
              <a:rPr lang="cs-CZ" dirty="0"/>
              <a:t>úprava školení </a:t>
            </a:r>
            <a:r>
              <a:rPr lang="cs-CZ" b="1" dirty="0"/>
              <a:t>na míru škole</a:t>
            </a:r>
            <a:r>
              <a:rPr lang="cs-CZ" dirty="0"/>
              <a:t> (důvody: efektivnost, přijetí tématu učitelským týmem)</a:t>
            </a:r>
          </a:p>
          <a:p>
            <a:pPr marL="457200" lvl="0">
              <a:spcBef>
                <a:spcPts val="0"/>
              </a:spcBef>
              <a:buSzPts val="1800"/>
              <a:buChar char="-"/>
            </a:pPr>
            <a:r>
              <a:rPr lang="cs-CZ" dirty="0"/>
              <a:t>běžná komunikace s učiteli na dané téma</a:t>
            </a:r>
          </a:p>
          <a:p>
            <a:pPr marL="457200" lvl="0">
              <a:spcBef>
                <a:spcPts val="0"/>
              </a:spcBef>
              <a:buSzPts val="1800"/>
              <a:buChar char="-"/>
            </a:pPr>
            <a:r>
              <a:rPr lang="cs-CZ" dirty="0"/>
              <a:t>tvorba materiálů, zápisky z konzultací apod</a:t>
            </a:r>
            <a:r>
              <a:rPr lang="cs-CZ" dirty="0" smtClean="0"/>
              <a:t>.</a:t>
            </a:r>
          </a:p>
          <a:p>
            <a:pPr marL="114300" lvl="0" indent="0">
              <a:spcBef>
                <a:spcPts val="0"/>
              </a:spcBef>
              <a:buSzPts val="1800"/>
              <a:buNone/>
            </a:pPr>
            <a:endParaRPr lang="cs-CZ" dirty="0"/>
          </a:p>
          <a:p>
            <a:pPr marL="114300" lvl="0" indent="0">
              <a:spcBef>
                <a:spcPts val="0"/>
              </a:spcBef>
              <a:buSzPts val="1800"/>
              <a:buNone/>
            </a:pPr>
            <a:r>
              <a:rPr lang="cs-CZ" b="1" dirty="0" smtClean="0"/>
              <a:t>PROBĚHLO:</a:t>
            </a:r>
          </a:p>
          <a:p>
            <a:pPr marL="400050" lvl="0" indent="-285750">
              <a:spcBef>
                <a:spcPts val="0"/>
              </a:spcBef>
              <a:buSzPts val="1800"/>
              <a:buFontTx/>
              <a:buChar char="-"/>
            </a:pPr>
            <a:r>
              <a:rPr lang="cs-CZ" dirty="0" smtClean="0"/>
              <a:t>2x celodenní školení FHI, FHII</a:t>
            </a:r>
          </a:p>
          <a:p>
            <a:pPr marL="400050" lvl="0" indent="-285750">
              <a:spcBef>
                <a:spcPts val="0"/>
              </a:spcBef>
              <a:buSzPts val="1800"/>
              <a:buFontTx/>
              <a:buChar char="-"/>
            </a:pPr>
            <a:r>
              <a:rPr lang="cs-CZ" dirty="0"/>
              <a:t>p</a:t>
            </a:r>
            <a:r>
              <a:rPr lang="cs-CZ" dirty="0" smtClean="0"/>
              <a:t>říspěvky na pravidelných poradách</a:t>
            </a:r>
          </a:p>
          <a:p>
            <a:pPr marL="400050" lvl="0" indent="-285750">
              <a:spcBef>
                <a:spcPts val="0"/>
              </a:spcBef>
              <a:buSzPts val="1800"/>
              <a:buFontTx/>
              <a:buChar char="-"/>
            </a:pPr>
            <a:r>
              <a:rPr lang="cs-CZ" dirty="0" err="1" smtClean="0"/>
              <a:t>supervidovaná</a:t>
            </a:r>
            <a:r>
              <a:rPr lang="cs-CZ" dirty="0" smtClean="0"/>
              <a:t> komplexní práce na závěrečných slovních</a:t>
            </a:r>
          </a:p>
          <a:p>
            <a:pPr marL="114300" lvl="0" indent="0">
              <a:spcBef>
                <a:spcPts val="0"/>
              </a:spcBef>
              <a:buSzPts val="1800"/>
              <a:buNone/>
            </a:pPr>
            <a:r>
              <a:rPr lang="cs-CZ" dirty="0" smtClean="0"/>
              <a:t> hodnoceních 06/2020</a:t>
            </a:r>
          </a:p>
          <a:p>
            <a:pPr marL="114300" lvl="0" indent="0">
              <a:spcBef>
                <a:spcPts val="0"/>
              </a:spcBef>
              <a:buSzPts val="1800"/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9330" y="3682538"/>
            <a:ext cx="2828473" cy="2828473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7464829" y="939338"/>
            <a:ext cx="4023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FF00"/>
                </a:solidFill>
              </a:rPr>
              <a:t>FH není soubor technik, nezačnu pracovat formativně pouze, když zařadím nové techniky a metody ve výuce.</a:t>
            </a:r>
            <a:endParaRPr lang="cs-CZ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78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1038012"/>
          </a:xfrm>
        </p:spPr>
        <p:txBody>
          <a:bodyPr/>
          <a:lstStyle/>
          <a:p>
            <a:r>
              <a:rPr lang="cs-CZ" b="1" dirty="0" smtClean="0"/>
              <a:t>Co se osvědčilo na GJP– příklady a tipy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54954" y="2219498"/>
            <a:ext cx="8825659" cy="3973484"/>
          </a:xfrm>
        </p:spPr>
        <p:txBody>
          <a:bodyPr>
            <a:normAutofit lnSpcReduction="10000"/>
          </a:bodyPr>
          <a:lstStyle/>
          <a:p>
            <a:r>
              <a:rPr lang="cs-CZ" dirty="0"/>
              <a:t>Vedení </a:t>
            </a:r>
            <a:r>
              <a:rPr lang="cs-CZ" b="1" dirty="0"/>
              <a:t>odborné </a:t>
            </a:r>
            <a:r>
              <a:rPr lang="cs-CZ" b="1" dirty="0" smtClean="0"/>
              <a:t>organizace</a:t>
            </a:r>
            <a:r>
              <a:rPr lang="cs-CZ" dirty="0"/>
              <a:t> </a:t>
            </a:r>
            <a:r>
              <a:rPr lang="cs-CZ" dirty="0" smtClean="0"/>
              <a:t>+ </a:t>
            </a:r>
            <a:r>
              <a:rPr lang="cs-CZ" b="1" dirty="0" smtClean="0"/>
              <a:t>osoba ve škole </a:t>
            </a:r>
            <a:r>
              <a:rPr lang="cs-CZ" dirty="0" smtClean="0"/>
              <a:t>s vyčleněním časovým prostorem pro práci s učiteli (metodické vedení),</a:t>
            </a:r>
            <a:endParaRPr lang="cs-CZ" dirty="0"/>
          </a:p>
          <a:p>
            <a:r>
              <a:rPr lang="cs-CZ" b="1" dirty="0" smtClean="0"/>
              <a:t>školení </a:t>
            </a:r>
            <a:r>
              <a:rPr lang="cs-CZ" dirty="0"/>
              <a:t>kombinovaná s </a:t>
            </a:r>
            <a:r>
              <a:rPr lang="cs-CZ" b="1" dirty="0"/>
              <a:t>odbornými setkáními </a:t>
            </a:r>
            <a:r>
              <a:rPr lang="cs-CZ" dirty="0"/>
              <a:t>(celý sbor i menší skupiny</a:t>
            </a:r>
            <a:r>
              <a:rPr lang="cs-CZ" dirty="0" smtClean="0"/>
              <a:t>), individuální práce s učiteli,</a:t>
            </a:r>
          </a:p>
          <a:p>
            <a:r>
              <a:rPr lang="cs-CZ" b="1" dirty="0" smtClean="0"/>
              <a:t>klást si cíle </a:t>
            </a:r>
            <a:r>
              <a:rPr lang="cs-CZ" dirty="0" smtClean="0"/>
              <a:t>na další období (časový kontext, množství práce, nálada v učitelském sboru aj.),</a:t>
            </a:r>
            <a:endParaRPr lang="cs-CZ" dirty="0"/>
          </a:p>
          <a:p>
            <a:r>
              <a:rPr lang="cs-CZ" dirty="0"/>
              <a:t>osvědčilo se věnovat velký prostor </a:t>
            </a:r>
            <a:r>
              <a:rPr lang="cs-CZ" b="1" dirty="0"/>
              <a:t>vysvětlování smyslu a základních principů a hodnot FH</a:t>
            </a:r>
            <a:r>
              <a:rPr lang="cs-CZ" b="1" dirty="0" smtClean="0"/>
              <a:t>,</a:t>
            </a:r>
          </a:p>
          <a:p>
            <a:r>
              <a:rPr lang="cs-CZ" dirty="0"/>
              <a:t>u</a:t>
            </a:r>
            <a:r>
              <a:rPr lang="cs-CZ" dirty="0" smtClean="0"/>
              <a:t>kazovat učitelům </a:t>
            </a:r>
            <a:r>
              <a:rPr lang="cs-CZ" b="1" dirty="0" smtClean="0"/>
              <a:t>konkrétní příklady </a:t>
            </a:r>
            <a:r>
              <a:rPr lang="cs-CZ" dirty="0" smtClean="0"/>
              <a:t>(např. slovní hodnocení),</a:t>
            </a:r>
            <a:endParaRPr lang="cs-CZ" dirty="0"/>
          </a:p>
          <a:p>
            <a:r>
              <a:rPr lang="cs-CZ" dirty="0"/>
              <a:t>sladění </a:t>
            </a:r>
            <a:r>
              <a:rPr lang="cs-CZ" b="1" dirty="0"/>
              <a:t>jednotného (kam se škola vydává) </a:t>
            </a:r>
            <a:r>
              <a:rPr lang="cs-CZ" dirty="0"/>
              <a:t>při </a:t>
            </a:r>
            <a:r>
              <a:rPr lang="cs-CZ" b="1" dirty="0"/>
              <a:t>zachování osobitosti </a:t>
            </a:r>
            <a:r>
              <a:rPr lang="cs-CZ" dirty="0" smtClean="0"/>
              <a:t>práce </a:t>
            </a:r>
            <a:r>
              <a:rPr lang="cs-CZ" dirty="0"/>
              <a:t>jednotlivých učitelů (svoboda</a:t>
            </a:r>
            <a:r>
              <a:rPr lang="cs-CZ" dirty="0" smtClean="0"/>
              <a:t>),</a:t>
            </a:r>
            <a:endParaRPr lang="cs-CZ" dirty="0"/>
          </a:p>
          <a:p>
            <a:r>
              <a:rPr lang="cs-CZ" dirty="0" smtClean="0"/>
              <a:t>podpora </a:t>
            </a:r>
            <a:r>
              <a:rPr lang="cs-CZ" dirty="0"/>
              <a:t>ŠPP, práce na zvyšování sebereflexe </a:t>
            </a:r>
            <a:r>
              <a:rPr lang="cs-CZ" dirty="0" smtClean="0"/>
              <a:t>učitelů.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9368444" y="730594"/>
            <a:ext cx="22776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FF00"/>
                </a:solidFill>
              </a:rPr>
              <a:t>„vnímavé učení“</a:t>
            </a:r>
          </a:p>
          <a:p>
            <a:r>
              <a:rPr lang="cs-CZ" b="1" dirty="0" smtClean="0">
                <a:solidFill>
                  <a:srgbClr val="FFFF00"/>
                </a:solidFill>
              </a:rPr>
              <a:t>„responsivní výuka“</a:t>
            </a:r>
            <a:endParaRPr lang="cs-CZ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85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Jak začít…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54954" y="2709949"/>
            <a:ext cx="8825659" cy="3309851"/>
          </a:xfrm>
        </p:spPr>
        <p:txBody>
          <a:bodyPr/>
          <a:lstStyle/>
          <a:p>
            <a:pPr marL="457200" indent="-457200">
              <a:buAutoNum type="alphaUcParenR"/>
            </a:pPr>
            <a:r>
              <a:rPr lang="cs-CZ" b="1" dirty="0"/>
              <a:t>Ve škole:</a:t>
            </a:r>
          </a:p>
          <a:p>
            <a:pPr>
              <a:buFontTx/>
              <a:buChar char="-"/>
            </a:pPr>
            <a:r>
              <a:rPr lang="cs-CZ" dirty="0"/>
              <a:t>seznámit se základem FH, porozumět smyslu a sladit ho se </a:t>
            </a:r>
            <a:r>
              <a:rPr lang="cs-CZ" b="1" dirty="0">
                <a:solidFill>
                  <a:schemeClr val="accent1"/>
                </a:solidFill>
              </a:rPr>
              <a:t>směřováním a filosofií školy,</a:t>
            </a:r>
          </a:p>
          <a:p>
            <a:pPr>
              <a:buFontTx/>
              <a:buChar char="-"/>
            </a:pPr>
            <a:r>
              <a:rPr lang="cs-CZ" dirty="0"/>
              <a:t>začít drobnými kroky – ideálně jednou z prvních dvou </a:t>
            </a:r>
            <a:r>
              <a:rPr lang="cs-CZ" dirty="0" smtClean="0"/>
              <a:t>strategií (z 5),</a:t>
            </a:r>
            <a:endParaRPr lang="cs-CZ" dirty="0"/>
          </a:p>
          <a:p>
            <a:pPr>
              <a:buFontTx/>
              <a:buChar char="-"/>
            </a:pPr>
            <a:r>
              <a:rPr lang="cs-CZ" dirty="0"/>
              <a:t>nezavádět velký počet změn najednou,</a:t>
            </a:r>
          </a:p>
          <a:p>
            <a:pPr>
              <a:buFontTx/>
              <a:buChar char="-"/>
            </a:pPr>
            <a:r>
              <a:rPr lang="cs-CZ" dirty="0"/>
              <a:t>učitel - začít vlastní sebereflexí (co potřebuji, co by mi pomohlo, znalost vlastního stylu vyučování apod.),</a:t>
            </a:r>
          </a:p>
          <a:p>
            <a:pPr>
              <a:buFontTx/>
              <a:buChar char="-"/>
            </a:pPr>
            <a:r>
              <a:rPr lang="cs-CZ" dirty="0"/>
              <a:t>mít možnost odborných konzultací (ať už jakoukoli formou).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5045825" y="698269"/>
            <a:ext cx="62345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FF00"/>
                </a:solidFill>
              </a:rPr>
              <a:t>Budovat </a:t>
            </a:r>
            <a:r>
              <a:rPr lang="cs-CZ" b="1" dirty="0">
                <a:solidFill>
                  <a:srgbClr val="FFFF00"/>
                </a:solidFill>
              </a:rPr>
              <a:t>bezpečné </a:t>
            </a:r>
            <a:r>
              <a:rPr lang="cs-CZ" dirty="0">
                <a:solidFill>
                  <a:srgbClr val="FFFF00"/>
                </a:solidFill>
              </a:rPr>
              <a:t>prostředí ve třídě a škole,</a:t>
            </a:r>
          </a:p>
          <a:p>
            <a:r>
              <a:rPr lang="cs-CZ" dirty="0" smtClean="0">
                <a:solidFill>
                  <a:srgbClr val="FFFF00"/>
                </a:solidFill>
              </a:rPr>
              <a:t>hodnotit </a:t>
            </a:r>
            <a:r>
              <a:rPr lang="cs-CZ" dirty="0">
                <a:solidFill>
                  <a:srgbClr val="FFFF00"/>
                </a:solidFill>
              </a:rPr>
              <a:t>zejména dle </a:t>
            </a:r>
            <a:r>
              <a:rPr lang="cs-CZ" b="1" dirty="0">
                <a:solidFill>
                  <a:srgbClr val="FFFF00"/>
                </a:solidFill>
              </a:rPr>
              <a:t>INDIVIDUÁLNÍ </a:t>
            </a:r>
            <a:r>
              <a:rPr lang="cs-CZ" dirty="0">
                <a:solidFill>
                  <a:srgbClr val="FFFF00"/>
                </a:solidFill>
              </a:rPr>
              <a:t>vztahové normy,</a:t>
            </a:r>
          </a:p>
          <a:p>
            <a:r>
              <a:rPr lang="cs-CZ" dirty="0" smtClean="0">
                <a:solidFill>
                  <a:srgbClr val="FFFF00"/>
                </a:solidFill>
              </a:rPr>
              <a:t>podporovat </a:t>
            </a:r>
            <a:r>
              <a:rPr lang="cs-CZ" b="1" dirty="0">
                <a:solidFill>
                  <a:srgbClr val="FFFF00"/>
                </a:solidFill>
              </a:rPr>
              <a:t>silné stránky </a:t>
            </a:r>
            <a:r>
              <a:rPr lang="cs-CZ" dirty="0">
                <a:solidFill>
                  <a:srgbClr val="FFFF00"/>
                </a:solidFill>
              </a:rPr>
              <a:t>žáků,</a:t>
            </a:r>
          </a:p>
          <a:p>
            <a:r>
              <a:rPr lang="cs-CZ" dirty="0" smtClean="0">
                <a:solidFill>
                  <a:srgbClr val="FFFF00"/>
                </a:solidFill>
              </a:rPr>
              <a:t>pracovat </a:t>
            </a:r>
            <a:r>
              <a:rPr lang="cs-CZ" dirty="0">
                <a:solidFill>
                  <a:srgbClr val="FFFF00"/>
                </a:solidFill>
              </a:rPr>
              <a:t>s chybou v </a:t>
            </a:r>
            <a:r>
              <a:rPr lang="cs-CZ" b="1" dirty="0">
                <a:solidFill>
                  <a:srgbClr val="FFFF00"/>
                </a:solidFill>
              </a:rPr>
              <a:t>průběhu</a:t>
            </a:r>
            <a:r>
              <a:rPr lang="cs-CZ" dirty="0">
                <a:solidFill>
                  <a:srgbClr val="FFFF00"/>
                </a:solidFill>
              </a:rPr>
              <a:t> vzdělávacího procesu (nikoli jen na konci).</a:t>
            </a:r>
            <a:endParaRPr lang="cs-CZ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04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Jak začít…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B) S žáky:</a:t>
            </a:r>
          </a:p>
          <a:p>
            <a:pPr>
              <a:buFontTx/>
              <a:buChar char="-"/>
            </a:pPr>
            <a:r>
              <a:rPr lang="cs-CZ" dirty="0"/>
              <a:t>učitel je vzor hodnocení,</a:t>
            </a:r>
          </a:p>
          <a:p>
            <a:pPr>
              <a:buFontTx/>
              <a:buChar char="-"/>
            </a:pPr>
            <a:r>
              <a:rPr lang="cs-CZ" dirty="0"/>
              <a:t>podrobně vysvětlit žákům smysl,</a:t>
            </a:r>
          </a:p>
          <a:p>
            <a:pPr>
              <a:buFontTx/>
              <a:buChar char="-"/>
            </a:pPr>
            <a:r>
              <a:rPr lang="cs-CZ" dirty="0"/>
              <a:t>vytvářet bezpečné prostředí a vysvětlit principy zpětné vazby</a:t>
            </a:r>
            <a:r>
              <a:rPr lang="cs-CZ" dirty="0" smtClean="0"/>
              <a:t>,</a:t>
            </a:r>
          </a:p>
          <a:p>
            <a:pPr>
              <a:buFontTx/>
              <a:buChar char="-"/>
            </a:pPr>
            <a:r>
              <a:rPr lang="cs-CZ" dirty="0"/>
              <a:t>z</a:t>
            </a:r>
            <a:r>
              <a:rPr lang="cs-CZ" dirty="0" smtClean="0"/>
              <a:t>ačínat formativním hodnocením od učitele k žákům, pokračovat přes vrstevnické hodnocení a postupně dojít k principům sebehodnocení žáků (může se jednat o dlouhou cestu, je třeba s tím počítat)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578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Přínos formativního hodnocení pro školu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 smtClean="0"/>
              <a:t>Na straně učitele</a:t>
            </a:r>
            <a:endParaRPr lang="cs-CZ" b="1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hlubší reflexe používaných výukových metod,</a:t>
            </a:r>
          </a:p>
          <a:p>
            <a:r>
              <a:rPr lang="cs-CZ" dirty="0"/>
              <a:t>cvičení se v sebereflexi,</a:t>
            </a:r>
          </a:p>
          <a:p>
            <a:r>
              <a:rPr lang="cs-CZ" dirty="0"/>
              <a:t>pomáhá lépe „znát“ třídu a jednotlivé žáky – podpora v pedagogické diagnostice,</a:t>
            </a:r>
          </a:p>
          <a:p>
            <a:r>
              <a:rPr lang="cs-CZ" dirty="0"/>
              <a:t>pomáhá při stanovování cílů v pedagogickém procesu a při vymezování kritérií hodnocení,…</a:t>
            </a:r>
          </a:p>
          <a:p>
            <a:pPr marL="0" indent="0">
              <a:buNone/>
            </a:pPr>
            <a:endParaRPr lang="cs-CZ" b="1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b="1" dirty="0" smtClean="0"/>
              <a:t>Na straně žáka</a:t>
            </a:r>
            <a:endParaRPr lang="cs-CZ" b="1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cs-CZ" dirty="0"/>
              <a:t>aktivizace žáků (zejména „mlčící části třídy“),</a:t>
            </a:r>
          </a:p>
          <a:p>
            <a:r>
              <a:rPr lang="cs-CZ" dirty="0"/>
              <a:t>vede k reflexi (např. vnímání souvislosti žákových schopností a hodnocením) a sebereflexi (pomáhá utvářet „reálný“ </a:t>
            </a:r>
            <a:r>
              <a:rPr lang="cs-CZ" dirty="0" err="1"/>
              <a:t>sebeobraz</a:t>
            </a:r>
            <a:r>
              <a:rPr lang="cs-CZ" dirty="0"/>
              <a:t> žáka),</a:t>
            </a:r>
          </a:p>
          <a:p>
            <a:r>
              <a:rPr lang="cs-CZ" dirty="0"/>
              <a:t>z dlouhodobého hlediska pomáhá učit žáky přebírání vlastní zodpovědnosti za učení, …</a:t>
            </a:r>
          </a:p>
        </p:txBody>
      </p:sp>
    </p:spTree>
    <p:extLst>
      <p:ext uri="{BB962C8B-B14F-4D97-AF65-F5344CB8AC3E}">
        <p14:creationId xmlns:p14="http://schemas.microsoft.com/office/powerpoint/2010/main" val="208213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06067" y="647700"/>
            <a:ext cx="3782805" cy="1600200"/>
          </a:xfrm>
        </p:spPr>
        <p:txBody>
          <a:bodyPr/>
          <a:lstStyle/>
          <a:p>
            <a:r>
              <a:rPr lang="cs-CZ" b="1" dirty="0" smtClean="0"/>
              <a:t>Děkuji za pozornost!</a:t>
            </a:r>
            <a:endParaRPr lang="cs-CZ" b="1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b="1" dirty="0" smtClean="0"/>
              <a:t>Kontakt:</a:t>
            </a:r>
          </a:p>
          <a:p>
            <a:endParaRPr lang="cs-CZ" b="1" dirty="0" smtClean="0"/>
          </a:p>
          <a:p>
            <a:r>
              <a:rPr lang="cs-CZ" dirty="0" smtClean="0"/>
              <a:t>PhDr. Veronika Vitošková, </a:t>
            </a:r>
            <a:r>
              <a:rPr lang="cs-CZ" dirty="0" err="1" smtClean="0"/>
              <a:t>Ph.D</a:t>
            </a:r>
            <a:endParaRPr lang="cs-CZ" dirty="0" smtClean="0"/>
          </a:p>
          <a:p>
            <a:r>
              <a:rPr lang="cs-CZ" dirty="0" smtClean="0"/>
              <a:t>Poradce pro vzdělávání</a:t>
            </a:r>
          </a:p>
          <a:p>
            <a:r>
              <a:rPr lang="cs-CZ" dirty="0" smtClean="0"/>
              <a:t>Gymnázium Jana Palacha Praha 1. s.r.o.</a:t>
            </a:r>
          </a:p>
          <a:p>
            <a:r>
              <a:rPr lang="cs-CZ" dirty="0" smtClean="0"/>
              <a:t>Tel. 773009720</a:t>
            </a:r>
          </a:p>
          <a:p>
            <a:r>
              <a:rPr lang="cs-CZ" dirty="0" smtClean="0"/>
              <a:t>vitoskova@gjp1.cz</a:t>
            </a:r>
            <a:endParaRPr lang="cs-CZ" dirty="0"/>
          </a:p>
        </p:txBody>
      </p:sp>
      <p:pic>
        <p:nvPicPr>
          <p:cNvPr id="5" name="Google Shape;64;p14"/>
          <p:cNvPicPr preferRelativeResize="0">
            <a:picLocks noGrp="1"/>
          </p:cNvPicPr>
          <p:nvPr>
            <p:ph idx="1"/>
          </p:nvPr>
        </p:nvPicPr>
        <p:blipFill>
          <a:blip r:embed="rId2">
            <a:alphaModFix/>
          </a:blip>
          <a:stretch>
            <a:fillRect/>
          </a:stretch>
        </p:blipFill>
        <p:spPr>
          <a:xfrm>
            <a:off x="6090444" y="1447800"/>
            <a:ext cx="4572000" cy="457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117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Zasedací místnost Ion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Zasedací síň</Template>
  <TotalTime>1421</TotalTime>
  <Words>649</Words>
  <Application>Microsoft Office PowerPoint</Application>
  <PresentationFormat>Širokoúhlá obrazovka</PresentationFormat>
  <Paragraphs>72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Zasedací místnost Ion</vt:lpstr>
      <vt:lpstr>Zkušenosti se zaváděním formativního hodnocení na čtyřletém gymnáziu</vt:lpstr>
      <vt:lpstr>Úvod </vt:lpstr>
      <vt:lpstr>Proces zavádění FH na GJP</vt:lpstr>
      <vt:lpstr>Co se osvědčilo na GJP– příklady a tipy</vt:lpstr>
      <vt:lpstr>Jak začít…</vt:lpstr>
      <vt:lpstr>Jak začít…</vt:lpstr>
      <vt:lpstr>Přínos formativního hodnocení pro školu</vt:lpstr>
      <vt:lpstr>Děkuji za pozornost!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Zkušenosti se zaváděním formativního hodnocení na čtyřletém gymnáziu</dc:title>
  <dc:creator>Veronika Vitošková</dc:creator>
  <cp:lastModifiedBy>Veronika Vitošková</cp:lastModifiedBy>
  <cp:revision>9</cp:revision>
  <dcterms:created xsi:type="dcterms:W3CDTF">2020-10-20T07:53:38Z</dcterms:created>
  <dcterms:modified xsi:type="dcterms:W3CDTF">2020-10-22T08:46:56Z</dcterms:modified>
</cp:coreProperties>
</file>