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77" r:id="rId3"/>
    <p:sldId id="319" r:id="rId4"/>
    <p:sldId id="273" r:id="rId5"/>
    <p:sldId id="320" r:id="rId6"/>
    <p:sldId id="321" r:id="rId7"/>
    <p:sldId id="322" r:id="rId8"/>
    <p:sldId id="323" r:id="rId9"/>
    <p:sldId id="324" r:id="rId10"/>
    <p:sldId id="298" r:id="rId11"/>
    <p:sldId id="314" r:id="rId12"/>
    <p:sldId id="318" r:id="rId13"/>
    <p:sldId id="315" r:id="rId14"/>
    <p:sldId id="258" r:id="rId15"/>
    <p:sldId id="259" r:id="rId16"/>
    <p:sldId id="261" r:id="rId17"/>
    <p:sldId id="263" r:id="rId18"/>
    <p:sldId id="264" r:id="rId19"/>
    <p:sldId id="267" r:id="rId20"/>
    <p:sldId id="310" r:id="rId21"/>
    <p:sldId id="269" r:id="rId22"/>
    <p:sldId id="272" r:id="rId23"/>
    <p:sldId id="282" r:id="rId24"/>
    <p:sldId id="316" r:id="rId25"/>
    <p:sldId id="295" r:id="rId26"/>
    <p:sldId id="297" r:id="rId27"/>
    <p:sldId id="296" r:id="rId28"/>
    <p:sldId id="271" r:id="rId29"/>
    <p:sldId id="313" r:id="rId30"/>
    <p:sldId id="299" r:id="rId31"/>
    <p:sldId id="300" r:id="rId32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1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2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73EF3-C691-4ED5-BE10-7BD2B53C75A0}" type="doc">
      <dgm:prSet loTypeId="urn:microsoft.com/office/officeart/2005/8/layout/radial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151EC381-FDAC-4D9E-B97A-D93B23D26F80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cs-CZ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5 principů </a:t>
          </a:r>
          <a:br>
            <a:rPr lang="cs-CZ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</a:br>
          <a:r>
            <a:rPr lang="cs-CZ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formativního </a:t>
          </a:r>
          <a:br>
            <a:rPr lang="cs-CZ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</a:br>
          <a:r>
            <a:rPr lang="cs-CZ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hodnocení</a:t>
          </a:r>
        </a:p>
      </dgm:t>
    </dgm:pt>
    <dgm:pt modelId="{CF308C65-894E-464C-A5DA-E8FA915D62F4}" type="parTrans" cxnId="{A878C0EF-FB10-4D0C-9CF5-494D26A14E7B}">
      <dgm:prSet/>
      <dgm:spPr/>
      <dgm:t>
        <a:bodyPr/>
        <a:lstStyle/>
        <a:p>
          <a:endParaRPr lang="cs-CZ">
            <a:latin typeface="Century Gothic" panose="020B0502020202020204" pitchFamily="34" charset="0"/>
          </a:endParaRPr>
        </a:p>
      </dgm:t>
    </dgm:pt>
    <dgm:pt modelId="{BFADDAF1-2564-4C90-B948-77023495C359}" type="sibTrans" cxnId="{A878C0EF-FB10-4D0C-9CF5-494D26A14E7B}">
      <dgm:prSet/>
      <dgm:spPr/>
      <dgm:t>
        <a:bodyPr/>
        <a:lstStyle/>
        <a:p>
          <a:endParaRPr lang="cs-CZ">
            <a:latin typeface="Century Gothic" panose="020B0502020202020204" pitchFamily="34" charset="0"/>
          </a:endParaRPr>
        </a:p>
      </dgm:t>
    </dgm:pt>
    <dgm:pt modelId="{BFEDE00E-B407-4220-8796-D8792EF4163C}">
      <dgm:prSet phldrT="[Text]"/>
      <dgm:spPr/>
      <dgm:t>
        <a:bodyPr/>
        <a:lstStyle/>
        <a:p>
          <a:r>
            <a:rPr lang="cs-CZ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Znát cíl učení v hodině a podle čeho bude student hodnocen.</a:t>
          </a:r>
        </a:p>
      </dgm:t>
    </dgm:pt>
    <dgm:pt modelId="{6C748331-0F06-4ACB-AB6A-050112A7CA93}" type="parTrans" cxnId="{69562026-0716-4D80-B33E-F1D483C4CCFA}">
      <dgm:prSet/>
      <dgm:spPr/>
      <dgm:t>
        <a:bodyPr/>
        <a:lstStyle/>
        <a:p>
          <a:endParaRPr lang="cs-CZ">
            <a:latin typeface="Century Gothic" panose="020B0502020202020204" pitchFamily="34" charset="0"/>
          </a:endParaRPr>
        </a:p>
      </dgm:t>
    </dgm:pt>
    <dgm:pt modelId="{8D64FA68-7088-4F73-B741-95BE40F3234B}" type="sibTrans" cxnId="{69562026-0716-4D80-B33E-F1D483C4CCFA}">
      <dgm:prSet/>
      <dgm:spPr/>
      <dgm:t>
        <a:bodyPr/>
        <a:lstStyle/>
        <a:p>
          <a:endParaRPr lang="cs-CZ">
            <a:latin typeface="Century Gothic" panose="020B0502020202020204" pitchFamily="34" charset="0"/>
          </a:endParaRPr>
        </a:p>
      </dgm:t>
    </dgm:pt>
    <dgm:pt modelId="{3CEF4742-A8A8-4AAB-9F81-E98860C67D66}">
      <dgm:prSet phldrT="[Text]" custT="1"/>
      <dgm:spPr/>
      <dgm:t>
        <a:bodyPr/>
        <a:lstStyle/>
        <a:p>
          <a:r>
            <a:rPr lang="cs-CZ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Vést diskusi tak, aby měl učitel v každém okamžiku přehled o stavu učení žáků.</a:t>
          </a:r>
        </a:p>
      </dgm:t>
    </dgm:pt>
    <dgm:pt modelId="{A670131F-6260-4317-870D-B8F149E6450F}" type="parTrans" cxnId="{D9F015C0-B5A9-48FD-965B-E350688E33F8}">
      <dgm:prSet/>
      <dgm:spPr/>
      <dgm:t>
        <a:bodyPr/>
        <a:lstStyle/>
        <a:p>
          <a:endParaRPr lang="cs-CZ">
            <a:latin typeface="Century Gothic" panose="020B0502020202020204" pitchFamily="34" charset="0"/>
          </a:endParaRPr>
        </a:p>
      </dgm:t>
    </dgm:pt>
    <dgm:pt modelId="{8DEE39F5-7809-4BA4-8318-EFCCCA1C4E86}" type="sibTrans" cxnId="{D9F015C0-B5A9-48FD-965B-E350688E33F8}">
      <dgm:prSet/>
      <dgm:spPr/>
      <dgm:t>
        <a:bodyPr/>
        <a:lstStyle/>
        <a:p>
          <a:endParaRPr lang="cs-CZ">
            <a:latin typeface="Century Gothic" panose="020B0502020202020204" pitchFamily="34" charset="0"/>
          </a:endParaRPr>
        </a:p>
      </dgm:t>
    </dgm:pt>
    <dgm:pt modelId="{F8FD7F87-224C-4E89-9996-EA5BFC72D58C}">
      <dgm:prSet phldrT="[Text]" custT="1"/>
      <dgm:spPr/>
      <dgm:t>
        <a:bodyPr/>
        <a:lstStyle/>
        <a:p>
          <a:r>
            <a:rPr lang="cs-CZ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Zpětná vazba učitele, která podporuje proces učení.</a:t>
          </a:r>
        </a:p>
      </dgm:t>
    </dgm:pt>
    <dgm:pt modelId="{77FD4589-D5C1-407E-A41E-A142A5A3484E}" type="parTrans" cxnId="{4A707EA1-2A9B-475D-81B9-BD8DBB31E4C9}">
      <dgm:prSet/>
      <dgm:spPr/>
      <dgm:t>
        <a:bodyPr/>
        <a:lstStyle/>
        <a:p>
          <a:endParaRPr lang="cs-CZ">
            <a:latin typeface="Century Gothic" panose="020B0502020202020204" pitchFamily="34" charset="0"/>
          </a:endParaRPr>
        </a:p>
      </dgm:t>
    </dgm:pt>
    <dgm:pt modelId="{6755D82C-089B-4EB8-AB19-FEB65EDC7E09}" type="sibTrans" cxnId="{4A707EA1-2A9B-475D-81B9-BD8DBB31E4C9}">
      <dgm:prSet/>
      <dgm:spPr/>
      <dgm:t>
        <a:bodyPr/>
        <a:lstStyle/>
        <a:p>
          <a:endParaRPr lang="cs-CZ">
            <a:latin typeface="Century Gothic" panose="020B0502020202020204" pitchFamily="34" charset="0"/>
          </a:endParaRPr>
        </a:p>
      </dgm:t>
    </dgm:pt>
    <dgm:pt modelId="{906E3114-6C28-456A-B51F-AEC831C58126}">
      <dgm:prSet phldrT="[Text]" custT="1"/>
      <dgm:spPr/>
      <dgm:t>
        <a:bodyPr/>
        <a:lstStyle/>
        <a:p>
          <a:r>
            <a:rPr lang="pl-PL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Aktivovat ostatní studenty jako zdroje učení</a:t>
          </a:r>
          <a:r>
            <a:rPr lang="cs-CZ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.</a:t>
          </a:r>
        </a:p>
      </dgm:t>
    </dgm:pt>
    <dgm:pt modelId="{BB3804E6-530A-4B5B-8EF1-07206B487969}" type="parTrans" cxnId="{FD38BA77-D787-4ED9-A591-9CBC300D5025}">
      <dgm:prSet/>
      <dgm:spPr/>
      <dgm:t>
        <a:bodyPr/>
        <a:lstStyle/>
        <a:p>
          <a:endParaRPr lang="cs-CZ">
            <a:latin typeface="Century Gothic" panose="020B0502020202020204" pitchFamily="34" charset="0"/>
          </a:endParaRPr>
        </a:p>
      </dgm:t>
    </dgm:pt>
    <dgm:pt modelId="{EE09D799-1CE8-4EF2-A411-301E2D40F71D}" type="sibTrans" cxnId="{FD38BA77-D787-4ED9-A591-9CBC300D5025}">
      <dgm:prSet/>
      <dgm:spPr/>
      <dgm:t>
        <a:bodyPr/>
        <a:lstStyle/>
        <a:p>
          <a:endParaRPr lang="cs-CZ">
            <a:latin typeface="Century Gothic" panose="020B0502020202020204" pitchFamily="34" charset="0"/>
          </a:endParaRPr>
        </a:p>
      </dgm:t>
    </dgm:pt>
    <dgm:pt modelId="{2BBC1F87-2E16-4EBF-83F0-A0ADB0568040}">
      <dgm:prSet phldrT="[Text]"/>
      <dgm:spPr/>
      <dgm:t>
        <a:bodyPr/>
        <a:lstStyle/>
        <a:p>
          <a:r>
            <a:rPr lang="cs-CZ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Schopnost studenta porozumět svému procesu učení.</a:t>
          </a:r>
        </a:p>
      </dgm:t>
    </dgm:pt>
    <dgm:pt modelId="{0FB30D3A-CCC4-4378-BB9E-3A11437F0850}" type="parTrans" cxnId="{B2B203DB-424B-4901-A831-F3FB2F805084}">
      <dgm:prSet/>
      <dgm:spPr/>
      <dgm:t>
        <a:bodyPr/>
        <a:lstStyle/>
        <a:p>
          <a:endParaRPr lang="cs-CZ">
            <a:latin typeface="Century Gothic" panose="020B0502020202020204" pitchFamily="34" charset="0"/>
          </a:endParaRPr>
        </a:p>
      </dgm:t>
    </dgm:pt>
    <dgm:pt modelId="{BC03E2D5-91A8-42AC-AC47-C7D0EC298D2F}" type="sibTrans" cxnId="{B2B203DB-424B-4901-A831-F3FB2F805084}">
      <dgm:prSet/>
      <dgm:spPr/>
      <dgm:t>
        <a:bodyPr/>
        <a:lstStyle/>
        <a:p>
          <a:endParaRPr lang="cs-CZ">
            <a:latin typeface="Century Gothic" panose="020B0502020202020204" pitchFamily="34" charset="0"/>
          </a:endParaRPr>
        </a:p>
      </dgm:t>
    </dgm:pt>
    <dgm:pt modelId="{F882A941-2302-42BA-8BF5-E0314D4378CE}" type="pres">
      <dgm:prSet presAssocID="{65A73EF3-C691-4ED5-BE10-7BD2B53C75A0}" presName="composite" presStyleCnt="0">
        <dgm:presLayoutVars>
          <dgm:chMax val="1"/>
          <dgm:dir/>
          <dgm:resizeHandles val="exact"/>
        </dgm:presLayoutVars>
      </dgm:prSet>
      <dgm:spPr/>
    </dgm:pt>
    <dgm:pt modelId="{43E42A2B-0441-4B6F-BE37-740072FFD512}" type="pres">
      <dgm:prSet presAssocID="{65A73EF3-C691-4ED5-BE10-7BD2B53C75A0}" presName="radial" presStyleCnt="0">
        <dgm:presLayoutVars>
          <dgm:animLvl val="ctr"/>
        </dgm:presLayoutVars>
      </dgm:prSet>
      <dgm:spPr/>
    </dgm:pt>
    <dgm:pt modelId="{F0D1587C-8A6F-492B-8291-69C92C998D76}" type="pres">
      <dgm:prSet presAssocID="{151EC381-FDAC-4D9E-B97A-D93B23D26F80}" presName="centerShape" presStyleLbl="vennNode1" presStyleIdx="0" presStyleCnt="6" custScaleX="137015"/>
      <dgm:spPr/>
    </dgm:pt>
    <dgm:pt modelId="{134A592E-8488-462E-92B8-04B6C37BB85C}" type="pres">
      <dgm:prSet presAssocID="{BFEDE00E-B407-4220-8796-D8792EF4163C}" presName="node" presStyleLbl="vennNode1" presStyleIdx="1" presStyleCnt="6">
        <dgm:presLayoutVars>
          <dgm:bulletEnabled val="1"/>
        </dgm:presLayoutVars>
      </dgm:prSet>
      <dgm:spPr/>
    </dgm:pt>
    <dgm:pt modelId="{E73CF26F-26EA-4E34-A0EE-B9BD47464255}" type="pres">
      <dgm:prSet presAssocID="{3CEF4742-A8A8-4AAB-9F81-E98860C67D66}" presName="node" presStyleLbl="vennNode1" presStyleIdx="2" presStyleCnt="6" custScaleX="108306" custScaleY="101130" custRadScaleRad="107018" custRadScaleInc="-2160">
        <dgm:presLayoutVars>
          <dgm:bulletEnabled val="1"/>
        </dgm:presLayoutVars>
      </dgm:prSet>
      <dgm:spPr/>
    </dgm:pt>
    <dgm:pt modelId="{822C2832-87C9-41B5-A387-36D36C3BA920}" type="pres">
      <dgm:prSet presAssocID="{F8FD7F87-224C-4E89-9996-EA5BFC72D58C}" presName="node" presStyleLbl="vennNode1" presStyleIdx="3" presStyleCnt="6" custRadScaleRad="104696" custRadScaleInc="-8540">
        <dgm:presLayoutVars>
          <dgm:bulletEnabled val="1"/>
        </dgm:presLayoutVars>
      </dgm:prSet>
      <dgm:spPr/>
    </dgm:pt>
    <dgm:pt modelId="{515ADE1B-E9C5-4873-B070-BACC0400348F}" type="pres">
      <dgm:prSet presAssocID="{906E3114-6C28-456A-B51F-AEC831C58126}" presName="node" presStyleLbl="vennNode1" presStyleIdx="4" presStyleCnt="6" custRadScaleRad="103559" custRadScaleInc="5146">
        <dgm:presLayoutVars>
          <dgm:bulletEnabled val="1"/>
        </dgm:presLayoutVars>
      </dgm:prSet>
      <dgm:spPr/>
    </dgm:pt>
    <dgm:pt modelId="{5EC5D895-CAA3-4F41-A574-D3813A55ABC6}" type="pres">
      <dgm:prSet presAssocID="{2BBC1F87-2E16-4EBF-83F0-A0ADB0568040}" presName="node" presStyleLbl="vennNode1" presStyleIdx="5" presStyleCnt="6" custRadScaleRad="110770" custRadScaleInc="1829">
        <dgm:presLayoutVars>
          <dgm:bulletEnabled val="1"/>
        </dgm:presLayoutVars>
      </dgm:prSet>
      <dgm:spPr/>
    </dgm:pt>
  </dgm:ptLst>
  <dgm:cxnLst>
    <dgm:cxn modelId="{69562026-0716-4D80-B33E-F1D483C4CCFA}" srcId="{151EC381-FDAC-4D9E-B97A-D93B23D26F80}" destId="{BFEDE00E-B407-4220-8796-D8792EF4163C}" srcOrd="0" destOrd="0" parTransId="{6C748331-0F06-4ACB-AB6A-050112A7CA93}" sibTransId="{8D64FA68-7088-4F73-B741-95BE40F3234B}"/>
    <dgm:cxn modelId="{365EA431-66C3-4B0D-B765-7446ACE32C3C}" type="presOf" srcId="{906E3114-6C28-456A-B51F-AEC831C58126}" destId="{515ADE1B-E9C5-4873-B070-BACC0400348F}" srcOrd="0" destOrd="0" presId="urn:microsoft.com/office/officeart/2005/8/layout/radial3"/>
    <dgm:cxn modelId="{46DC145E-DD0E-40C6-B18A-70C192484B0F}" type="presOf" srcId="{BFEDE00E-B407-4220-8796-D8792EF4163C}" destId="{134A592E-8488-462E-92B8-04B6C37BB85C}" srcOrd="0" destOrd="0" presId="urn:microsoft.com/office/officeart/2005/8/layout/radial3"/>
    <dgm:cxn modelId="{2B42AA49-643B-4601-B1E8-C487F0C1DE3F}" type="presOf" srcId="{3CEF4742-A8A8-4AAB-9F81-E98860C67D66}" destId="{E73CF26F-26EA-4E34-A0EE-B9BD47464255}" srcOrd="0" destOrd="0" presId="urn:microsoft.com/office/officeart/2005/8/layout/radial3"/>
    <dgm:cxn modelId="{BC65DB4F-1BCC-4AF1-8B6F-742B4AF043F3}" type="presOf" srcId="{F8FD7F87-224C-4E89-9996-EA5BFC72D58C}" destId="{822C2832-87C9-41B5-A387-36D36C3BA920}" srcOrd="0" destOrd="0" presId="urn:microsoft.com/office/officeart/2005/8/layout/radial3"/>
    <dgm:cxn modelId="{FD38BA77-D787-4ED9-A591-9CBC300D5025}" srcId="{151EC381-FDAC-4D9E-B97A-D93B23D26F80}" destId="{906E3114-6C28-456A-B51F-AEC831C58126}" srcOrd="3" destOrd="0" parTransId="{BB3804E6-530A-4B5B-8EF1-07206B487969}" sibTransId="{EE09D799-1CE8-4EF2-A411-301E2D40F71D}"/>
    <dgm:cxn modelId="{1E9AB698-CF65-41B0-B6B7-48D8F6B76D62}" type="presOf" srcId="{65A73EF3-C691-4ED5-BE10-7BD2B53C75A0}" destId="{F882A941-2302-42BA-8BF5-E0314D4378CE}" srcOrd="0" destOrd="0" presId="urn:microsoft.com/office/officeart/2005/8/layout/radial3"/>
    <dgm:cxn modelId="{4A707EA1-2A9B-475D-81B9-BD8DBB31E4C9}" srcId="{151EC381-FDAC-4D9E-B97A-D93B23D26F80}" destId="{F8FD7F87-224C-4E89-9996-EA5BFC72D58C}" srcOrd="2" destOrd="0" parTransId="{77FD4589-D5C1-407E-A41E-A142A5A3484E}" sibTransId="{6755D82C-089B-4EB8-AB19-FEB65EDC7E09}"/>
    <dgm:cxn modelId="{F081A6BB-B34B-402D-A0EE-C4B8A59A1A4E}" type="presOf" srcId="{151EC381-FDAC-4D9E-B97A-D93B23D26F80}" destId="{F0D1587C-8A6F-492B-8291-69C92C998D76}" srcOrd="0" destOrd="0" presId="urn:microsoft.com/office/officeart/2005/8/layout/radial3"/>
    <dgm:cxn modelId="{D9F015C0-B5A9-48FD-965B-E350688E33F8}" srcId="{151EC381-FDAC-4D9E-B97A-D93B23D26F80}" destId="{3CEF4742-A8A8-4AAB-9F81-E98860C67D66}" srcOrd="1" destOrd="0" parTransId="{A670131F-6260-4317-870D-B8F149E6450F}" sibTransId="{8DEE39F5-7809-4BA4-8318-EFCCCA1C4E86}"/>
    <dgm:cxn modelId="{B2B203DB-424B-4901-A831-F3FB2F805084}" srcId="{151EC381-FDAC-4D9E-B97A-D93B23D26F80}" destId="{2BBC1F87-2E16-4EBF-83F0-A0ADB0568040}" srcOrd="4" destOrd="0" parTransId="{0FB30D3A-CCC4-4378-BB9E-3A11437F0850}" sibTransId="{BC03E2D5-91A8-42AC-AC47-C7D0EC298D2F}"/>
    <dgm:cxn modelId="{95E509E5-64F5-4297-8D4A-CC0EF0A4EEFE}" type="presOf" srcId="{2BBC1F87-2E16-4EBF-83F0-A0ADB0568040}" destId="{5EC5D895-CAA3-4F41-A574-D3813A55ABC6}" srcOrd="0" destOrd="0" presId="urn:microsoft.com/office/officeart/2005/8/layout/radial3"/>
    <dgm:cxn modelId="{A878C0EF-FB10-4D0C-9CF5-494D26A14E7B}" srcId="{65A73EF3-C691-4ED5-BE10-7BD2B53C75A0}" destId="{151EC381-FDAC-4D9E-B97A-D93B23D26F80}" srcOrd="0" destOrd="0" parTransId="{CF308C65-894E-464C-A5DA-E8FA915D62F4}" sibTransId="{BFADDAF1-2564-4C90-B948-77023495C359}"/>
    <dgm:cxn modelId="{8B75DF50-7F34-4B4A-B064-0441736B0C0D}" type="presParOf" srcId="{F882A941-2302-42BA-8BF5-E0314D4378CE}" destId="{43E42A2B-0441-4B6F-BE37-740072FFD512}" srcOrd="0" destOrd="0" presId="urn:microsoft.com/office/officeart/2005/8/layout/radial3"/>
    <dgm:cxn modelId="{3DD2281D-B22F-4DAC-B237-F659B2F91B7A}" type="presParOf" srcId="{43E42A2B-0441-4B6F-BE37-740072FFD512}" destId="{F0D1587C-8A6F-492B-8291-69C92C998D76}" srcOrd="0" destOrd="0" presId="urn:microsoft.com/office/officeart/2005/8/layout/radial3"/>
    <dgm:cxn modelId="{BEB708D3-357F-48FD-B932-F1BEA2156DC1}" type="presParOf" srcId="{43E42A2B-0441-4B6F-BE37-740072FFD512}" destId="{134A592E-8488-462E-92B8-04B6C37BB85C}" srcOrd="1" destOrd="0" presId="urn:microsoft.com/office/officeart/2005/8/layout/radial3"/>
    <dgm:cxn modelId="{8A8E79A0-3EB0-423D-8A1C-9679371986B9}" type="presParOf" srcId="{43E42A2B-0441-4B6F-BE37-740072FFD512}" destId="{E73CF26F-26EA-4E34-A0EE-B9BD47464255}" srcOrd="2" destOrd="0" presId="urn:microsoft.com/office/officeart/2005/8/layout/radial3"/>
    <dgm:cxn modelId="{61D440B0-DDAD-4AB2-870E-83921A0734A2}" type="presParOf" srcId="{43E42A2B-0441-4B6F-BE37-740072FFD512}" destId="{822C2832-87C9-41B5-A387-36D36C3BA920}" srcOrd="3" destOrd="0" presId="urn:microsoft.com/office/officeart/2005/8/layout/radial3"/>
    <dgm:cxn modelId="{3ED19841-2266-44DC-8454-D7C10540C5AF}" type="presParOf" srcId="{43E42A2B-0441-4B6F-BE37-740072FFD512}" destId="{515ADE1B-E9C5-4873-B070-BACC0400348F}" srcOrd="4" destOrd="0" presId="urn:microsoft.com/office/officeart/2005/8/layout/radial3"/>
    <dgm:cxn modelId="{4DEB4F00-DF05-47A5-B705-E65FF4859905}" type="presParOf" srcId="{43E42A2B-0441-4B6F-BE37-740072FFD512}" destId="{5EC5D895-CAA3-4F41-A574-D3813A55ABC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1587C-8A6F-492B-8291-69C92C998D76}">
      <dsp:nvSpPr>
        <dsp:cNvPr id="0" name=""/>
        <dsp:cNvSpPr/>
      </dsp:nvSpPr>
      <dsp:spPr>
        <a:xfrm>
          <a:off x="2870387" y="1557031"/>
          <a:ext cx="4945322" cy="36093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4000" b="1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5 principů </a:t>
          </a:r>
          <a:br>
            <a:rPr lang="cs-CZ" sz="4000" b="1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</a:br>
          <a:r>
            <a:rPr lang="cs-CZ" sz="4000" b="1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formativního </a:t>
          </a:r>
          <a:br>
            <a:rPr lang="cs-CZ" sz="4000" b="1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</a:br>
          <a:r>
            <a:rPr lang="cs-CZ" sz="4000" b="1" kern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rPr>
            <a:t>hodnocení</a:t>
          </a:r>
        </a:p>
      </dsp:txBody>
      <dsp:txXfrm>
        <a:off x="3594613" y="2085605"/>
        <a:ext cx="3496870" cy="2552181"/>
      </dsp:txXfrm>
    </dsp:sp>
    <dsp:sp modelId="{134A592E-8488-462E-92B8-04B6C37BB85C}">
      <dsp:nvSpPr>
        <dsp:cNvPr id="0" name=""/>
        <dsp:cNvSpPr/>
      </dsp:nvSpPr>
      <dsp:spPr>
        <a:xfrm>
          <a:off x="4440716" y="111356"/>
          <a:ext cx="1804664" cy="18046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Znát cíl učení v hodině a podle čeho bude student hodnocen.</a:t>
          </a:r>
        </a:p>
      </dsp:txBody>
      <dsp:txXfrm>
        <a:off x="4705003" y="375643"/>
        <a:ext cx="1276090" cy="1276090"/>
      </dsp:txXfrm>
    </dsp:sp>
    <dsp:sp modelId="{E73CF26F-26EA-4E34-A0EE-B9BD47464255}">
      <dsp:nvSpPr>
        <dsp:cNvPr id="0" name=""/>
        <dsp:cNvSpPr/>
      </dsp:nvSpPr>
      <dsp:spPr>
        <a:xfrm>
          <a:off x="6733620" y="1608099"/>
          <a:ext cx="1954560" cy="18250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Vést diskusi tak, aby měl učitel v každém okamžiku přehled o stavu učení žáků.</a:t>
          </a:r>
        </a:p>
      </dsp:txBody>
      <dsp:txXfrm>
        <a:off x="7019859" y="1875372"/>
        <a:ext cx="1382082" cy="1290511"/>
      </dsp:txXfrm>
    </dsp:sp>
    <dsp:sp modelId="{822C2832-87C9-41B5-A387-36D36C3BA920}">
      <dsp:nvSpPr>
        <dsp:cNvPr id="0" name=""/>
        <dsp:cNvSpPr/>
      </dsp:nvSpPr>
      <dsp:spPr>
        <a:xfrm>
          <a:off x="6090358" y="4281936"/>
          <a:ext cx="1804664" cy="18046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Zpětná vazba učitele, která podporuje proces učení.</a:t>
          </a:r>
        </a:p>
      </dsp:txBody>
      <dsp:txXfrm>
        <a:off x="6354645" y="4546223"/>
        <a:ext cx="1276090" cy="1276090"/>
      </dsp:txXfrm>
    </dsp:sp>
    <dsp:sp modelId="{515ADE1B-E9C5-4873-B070-BACC0400348F}">
      <dsp:nvSpPr>
        <dsp:cNvPr id="0" name=""/>
        <dsp:cNvSpPr/>
      </dsp:nvSpPr>
      <dsp:spPr>
        <a:xfrm>
          <a:off x="2887338" y="4330076"/>
          <a:ext cx="1804664" cy="18046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Aktivovat ostatní studenty jako zdroje učení</a:t>
          </a:r>
          <a:r>
            <a:rPr lang="cs-CZ" sz="1400" b="1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.</a:t>
          </a:r>
        </a:p>
      </dsp:txBody>
      <dsp:txXfrm>
        <a:off x="3151625" y="4594363"/>
        <a:ext cx="1276090" cy="1276090"/>
      </dsp:txXfrm>
    </dsp:sp>
    <dsp:sp modelId="{5EC5D895-CAA3-4F41-A574-D3813A55ABC6}">
      <dsp:nvSpPr>
        <dsp:cNvPr id="0" name=""/>
        <dsp:cNvSpPr/>
      </dsp:nvSpPr>
      <dsp:spPr>
        <a:xfrm>
          <a:off x="1986249" y="1599009"/>
          <a:ext cx="1804664" cy="18046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Schopnost studenta porozumět svému procesu učení.</a:t>
          </a:r>
        </a:p>
      </dsp:txBody>
      <dsp:txXfrm>
        <a:off x="2250536" y="1863296"/>
        <a:ext cx="1276090" cy="1276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5DD71D7-55AC-46BD-81B3-09AB2F9EFBD8}" type="datetimeFigureOut">
              <a:rPr lang="cs-CZ" smtClean="0"/>
              <a:pPr/>
              <a:t>11.10.2020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840BD58-3BFF-4EAF-BB8B-AC67FE801E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F89424F-BB59-4F4E-9822-4CA3E770FFD2}" type="datetimeFigureOut">
              <a:rPr lang="cs-CZ" smtClean="0"/>
              <a:pPr/>
              <a:t>11.10.2020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3454182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8322CDD-9D6C-4F63-9EC2-6482266241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9669699" y="283"/>
            <a:ext cx="251975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975" y="146604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9669699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C2C4B7B-FBBD-4D27-8036-F00714D43AAF}"/>
              </a:ext>
            </a:extLst>
          </p:cNvPr>
          <p:cNvSpPr/>
          <p:nvPr userDrawn="1"/>
        </p:nvSpPr>
        <p:spPr>
          <a:xfrm>
            <a:off x="4973874" y="-1431"/>
            <a:ext cx="55326" cy="6306981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2982179-9352-49EE-B691-62405C2E865F}"/>
              </a:ext>
            </a:extLst>
          </p:cNvPr>
          <p:cNvSpPr/>
          <p:nvPr userDrawn="1"/>
        </p:nvSpPr>
        <p:spPr>
          <a:xfrm rot="16200000" flipH="1">
            <a:off x="4782354" y="-1575433"/>
            <a:ext cx="104989" cy="9669699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0198357" y="283"/>
            <a:ext cx="1991099" cy="6856286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>
          <a:xfrm flipH="1">
            <a:off x="10198357" y="0"/>
            <a:ext cx="45719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org.cz/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porg.cz/c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porg.cz/c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porg.cz/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porg.cz/cz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porg.cz/c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owerfulteaching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porg.cz/c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porg.cz/cz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.cz/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39528" y="964891"/>
            <a:ext cx="10058400" cy="2607837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206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Gotham Narrow"/>
                <a:cs typeface="Arial" panose="020B0604020202020204" pitchFamily="34" charset="0"/>
              </a:rPr>
              <a:t>Efektivita vzdělávání NA ZŠ a SŠ</a:t>
            </a:r>
            <a:endParaRPr lang="cs-CZ" sz="6800" i="0" baseline="0" dirty="0">
              <a:solidFill>
                <a:srgbClr val="00206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Gotham Narrow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7654" y="5319015"/>
            <a:ext cx="10058400" cy="564262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cs-CZ" sz="3600" b="1" i="0" baseline="0" dirty="0">
                <a:solidFill>
                  <a:schemeClr val="accent1">
                    <a:lumMod val="75000"/>
                  </a:schemeClr>
                </a:solidFill>
                <a:latin typeface="Gotham Narrow"/>
              </a:rPr>
              <a:t>Martin Roman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7431DA3E-0D5C-46FC-8AF1-E594694446F0}"/>
              </a:ext>
            </a:extLst>
          </p:cNvPr>
          <p:cNvSpPr txBox="1">
            <a:spLocks/>
          </p:cNvSpPr>
          <p:nvPr/>
        </p:nvSpPr>
        <p:spPr>
          <a:xfrm>
            <a:off x="1066800" y="3258096"/>
            <a:ext cx="10058400" cy="629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</a:t>
            </a:r>
          </a:p>
        </p:txBody>
      </p:sp>
      <p:pic>
        <p:nvPicPr>
          <p:cNvPr id="6" name="Obrázek 4" descr="Obrázek 4">
            <a:hlinkClick r:id="rId2"/>
            <a:extLst>
              <a:ext uri="{FF2B5EF4-FFF2-40B4-BE49-F238E27FC236}">
                <a16:creationId xmlns:a16="http://schemas.microsoft.com/office/drawing/2014/main" id="{2FD6CD36-F27F-4E2B-A03F-01BF4FA3A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928" y="6274963"/>
            <a:ext cx="1094072" cy="656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5C9D19-B352-4B35-9AAC-16E3948DE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07D21D-6496-44D8-A382-BB5599A7B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D03B5BFD-F962-4753-AA83-D559095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834AFBC-B7D7-4713-8D11-ABB3191F1FDB}"/>
              </a:ext>
            </a:extLst>
          </p:cNvPr>
          <p:cNvSpPr/>
          <p:nvPr/>
        </p:nvSpPr>
        <p:spPr>
          <a:xfrm>
            <a:off x="787908" y="1866037"/>
            <a:ext cx="10616184" cy="249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Pokud studenti úspěšně dokončí projekt, neznamená to, že se z něj něco naučili. Mentální aktivita, kterou zapojujeme při řešení problémů  je jiná, než ta, kterou používáme, abychom získali dovednost problémy řešit.</a:t>
            </a: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Komplexní dovednost se naučí jen postupnými malými kroky.</a:t>
            </a:r>
          </a:p>
        </p:txBody>
      </p:sp>
    </p:spTree>
    <p:extLst>
      <p:ext uri="{BB962C8B-B14F-4D97-AF65-F5344CB8AC3E}">
        <p14:creationId xmlns:p14="http://schemas.microsoft.com/office/powerpoint/2010/main" val="12671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3883" y="908656"/>
            <a:ext cx="4055805" cy="190254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Gotham Narrow"/>
              </a:rPr>
              <a:t>Teorie kognitivní zátěže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312" y="1117815"/>
            <a:ext cx="7267074" cy="47653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300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„Nejdůležitější věc, kterou by měl učitel vědět“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GothamNarrow-Medium"/>
            </a:endParaRP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Krátkodobá paměť jen 3 – 8  informací.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GothamNarrow-Medium"/>
            </a:endParaRP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Dlouhodobá paměť je neomezená.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GothamNarrow-Medium"/>
            </a:endParaRP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Informaci nutno použít 5x (během několika let), aby se uložila do paměti dlouhodobě.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GothamNarrow-Medium"/>
            </a:endParaRP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Není možné při stávajícím množství faktů.</a:t>
            </a:r>
          </a:p>
          <a:p>
            <a:pPr defTabSz="473201">
              <a:lnSpc>
                <a:spcPct val="100000"/>
              </a:lnSpc>
              <a:spcBef>
                <a:spcPts val="600"/>
              </a:spcBef>
              <a:defRPr sz="2592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4E7DDD3-4ED2-4B5E-84F1-5D5C84716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8" name="Obrázek 4" descr="Obrázek 4">
            <a:hlinkClick r:id="rId3"/>
            <a:extLst>
              <a:ext uri="{FF2B5EF4-FFF2-40B4-BE49-F238E27FC236}">
                <a16:creationId xmlns:a16="http://schemas.microsoft.com/office/drawing/2014/main" id="{4E459522-723F-4347-9FAB-D5815806F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373" y="6274963"/>
            <a:ext cx="1094072" cy="656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FDAA04-C61C-41F3-8E01-E0633EF37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82" y="3285626"/>
            <a:ext cx="2886478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07D21D-6496-44D8-A382-BB5599A7B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D03B5BFD-F962-4753-AA83-D559095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834AFBC-B7D7-4713-8D11-ABB3191F1FDB}"/>
              </a:ext>
            </a:extLst>
          </p:cNvPr>
          <p:cNvSpPr/>
          <p:nvPr/>
        </p:nvSpPr>
        <p:spPr>
          <a:xfrm>
            <a:off x="787908" y="1313947"/>
            <a:ext cx="10616184" cy="249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Musíme mít fakta v dlouhodobé paměti, abychom mohli přemýšlet a pochopit svět kolem nás. </a:t>
            </a: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Abychom získali schopnosti, které počítače nemají, musíme se propracovat těmi, které mají.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F6C1116-2A4B-464A-B963-C1EB4A3E5BCB}"/>
              </a:ext>
            </a:extLst>
          </p:cNvPr>
          <p:cNvSpPr/>
          <p:nvPr/>
        </p:nvSpPr>
        <p:spPr>
          <a:xfrm>
            <a:off x="8737330" y="6376819"/>
            <a:ext cx="2360598" cy="22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Christodoulou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Daisy: </a:t>
            </a: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Teachers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vs Tech</a:t>
            </a:r>
          </a:p>
        </p:txBody>
      </p:sp>
    </p:spTree>
    <p:extLst>
      <p:ext uri="{BB962C8B-B14F-4D97-AF65-F5344CB8AC3E}">
        <p14:creationId xmlns:p14="http://schemas.microsoft.com/office/powerpoint/2010/main" val="18167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31F4378-BDFE-461B-B18C-15B68F090C13}"/>
              </a:ext>
            </a:extLst>
          </p:cNvPr>
          <p:cNvSpPr/>
          <p:nvPr/>
        </p:nvSpPr>
        <p:spPr>
          <a:xfrm>
            <a:off x="252984" y="131863"/>
            <a:ext cx="1168603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 opakovaném přečtení si pamatujeme informace krátkodobě, ale při opakovaném vyvolávání z paměti si dlouhodobě zachováváme mnohem více informací.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138E2D7-6350-44FF-B4CB-4934F5710F20}"/>
              </a:ext>
            </a:extLst>
          </p:cNvPr>
          <p:cNvSpPr/>
          <p:nvPr/>
        </p:nvSpPr>
        <p:spPr>
          <a:xfrm>
            <a:off x="7670093" y="6512032"/>
            <a:ext cx="3258312" cy="214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Agarwal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P.K. and </a:t>
            </a: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Bain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P.M.: </a:t>
            </a: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Powerful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Teaching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2019, s. 30c</a:t>
            </a:r>
            <a:endParaRPr lang="cs-CZ" sz="800" i="1" dirty="0">
              <a:solidFill>
                <a:srgbClr val="000000"/>
              </a:solidFill>
              <a:highlight>
                <a:srgbClr val="FFFF00"/>
              </a:highlight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Obrázek 5" descr="Obsah obrázku mapa, text, snímek obrazovky&#10;&#10;Popis byl vytvořen automaticky">
            <a:extLst>
              <a:ext uri="{FF2B5EF4-FFF2-40B4-BE49-F238E27FC236}">
                <a16:creationId xmlns:a16="http://schemas.microsoft.com/office/drawing/2014/main" id="{7188BD2F-7C33-4F23-81CF-55C5F6D67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4" y="1187701"/>
            <a:ext cx="7232325" cy="51908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8E0281E-0011-4231-B8FB-FD19ACD8C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871"/>
            <a:ext cx="1106905" cy="546704"/>
          </a:xfrm>
          <a:prstGeom prst="rect">
            <a:avLst/>
          </a:prstGeom>
        </p:spPr>
      </p:pic>
      <p:pic>
        <p:nvPicPr>
          <p:cNvPr id="7" name="Obrázek 6" descr="Obrázek 4">
            <a:hlinkClick r:id="rId4"/>
            <a:extLst>
              <a:ext uri="{FF2B5EF4-FFF2-40B4-BE49-F238E27FC236}">
                <a16:creationId xmlns:a16="http://schemas.microsoft.com/office/drawing/2014/main" id="{7A6FBDA6-88E8-4C2A-A8BA-BBA457BBD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64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772F18C7-591F-45C3-9D56-C0C9FF80B649}"/>
              </a:ext>
            </a:extLst>
          </p:cNvPr>
          <p:cNvSpPr/>
          <p:nvPr/>
        </p:nvSpPr>
        <p:spPr>
          <a:xfrm>
            <a:off x="185928" y="155448"/>
            <a:ext cx="1168603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6. ročníku měli výrazně vyšší výkon při zkouškách, když hodiny zahrnovaly „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retrieval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practice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 (3 krátké kvízy) ve srovnání s lekcemi bez „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retrieval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practice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ADEABBC-2AA9-43DF-98D0-4F9FC04A7686}"/>
              </a:ext>
            </a:extLst>
          </p:cNvPr>
          <p:cNvSpPr/>
          <p:nvPr/>
        </p:nvSpPr>
        <p:spPr>
          <a:xfrm>
            <a:off x="7980957" y="6479170"/>
            <a:ext cx="3258312" cy="214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Agarwal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P.K. and </a:t>
            </a: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Bain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P.M.: </a:t>
            </a: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Powerful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Teaching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2019, s. 34</a:t>
            </a:r>
            <a:endParaRPr lang="cs-CZ" sz="800" i="1" dirty="0">
              <a:solidFill>
                <a:srgbClr val="000000"/>
              </a:solidFill>
              <a:highlight>
                <a:srgbClr val="FFFF00"/>
              </a:highlight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9CB14F85-F392-4A1B-B71D-A89DBED00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31" y="1112569"/>
            <a:ext cx="7211568" cy="52823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0AA050-0629-4B60-AB58-4AB758D4F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871"/>
            <a:ext cx="1106905" cy="546704"/>
          </a:xfrm>
          <a:prstGeom prst="rect">
            <a:avLst/>
          </a:prstGeom>
        </p:spPr>
      </p:pic>
      <p:pic>
        <p:nvPicPr>
          <p:cNvPr id="7" name="Obrázek 6" descr="Obrázek 4">
            <a:hlinkClick r:id="rId4"/>
            <a:extLst>
              <a:ext uri="{FF2B5EF4-FFF2-40B4-BE49-F238E27FC236}">
                <a16:creationId xmlns:a16="http://schemas.microsoft.com/office/drawing/2014/main" id="{4F3C2391-419E-4146-9D33-2886C2EAA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84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878B9EB-81E8-4F52-9D2D-FEDFD95AD0F0}"/>
              </a:ext>
            </a:extLst>
          </p:cNvPr>
          <p:cNvSpPr/>
          <p:nvPr/>
        </p:nvSpPr>
        <p:spPr>
          <a:xfrm>
            <a:off x="472059" y="1542818"/>
            <a:ext cx="11457432" cy="472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Pozastavte lekci, přednášku nebo aktivitu.</a:t>
            </a: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cs-CZ" sz="2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Požádejte studenty, aby si zapsali vše, co si pamatují.</a:t>
            </a: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cs-CZ" sz="2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Pokračujte v lekci, přednášce nebo aktivitě.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Žádné sbírání papíru, žádné hodnocení, žádná diskuse ve třídě.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Poskytněte příležitost pro vzájemnou zpětnou vazbu po dobu 1-2 minuty, nechte je přidat něco nového.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FDE7E14-B1B9-4A2E-8F93-6BBF5A337EDE}"/>
              </a:ext>
            </a:extLst>
          </p:cNvPr>
          <p:cNvSpPr/>
          <p:nvPr/>
        </p:nvSpPr>
        <p:spPr>
          <a:xfrm>
            <a:off x="2622686" y="172139"/>
            <a:ext cx="6575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Strategie „</a:t>
            </a:r>
            <a:r>
              <a:rPr lang="cs-CZ" sz="3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Retrieval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3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Practice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1EA5CD3-BDE0-4631-A738-6BEEA909E034}"/>
              </a:ext>
            </a:extLst>
          </p:cNvPr>
          <p:cNvSpPr/>
          <p:nvPr/>
        </p:nvSpPr>
        <p:spPr>
          <a:xfrm>
            <a:off x="148256" y="822363"/>
            <a:ext cx="2996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„Výpis z mozku“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50AC70-01C5-442B-B449-BDE63D5905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871"/>
            <a:ext cx="1106905" cy="546704"/>
          </a:xfrm>
          <a:prstGeom prst="rect">
            <a:avLst/>
          </a:prstGeom>
        </p:spPr>
      </p:pic>
      <p:pic>
        <p:nvPicPr>
          <p:cNvPr id="6" name="Obrázek 5" descr="Obrázek 4">
            <a:hlinkClick r:id="rId3"/>
            <a:extLst>
              <a:ext uri="{FF2B5EF4-FFF2-40B4-BE49-F238E27FC236}">
                <a16:creationId xmlns:a16="http://schemas.microsoft.com/office/drawing/2014/main" id="{183AEEBD-4E7D-489A-A206-9D82AB2DE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85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815AD5B-5ACB-4885-AA5E-33248944898E}"/>
              </a:ext>
            </a:extLst>
          </p:cNvPr>
          <p:cNvSpPr/>
          <p:nvPr/>
        </p:nvSpPr>
        <p:spPr>
          <a:xfrm>
            <a:off x="704088" y="1755648"/>
            <a:ext cx="10780776" cy="372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150000"/>
              </a:lnSpc>
              <a:spcBef>
                <a:spcPts val="600"/>
              </a:spcBef>
              <a:buSzPts val="1300"/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Jaké jsou dvě věci, které jste se dnes naučili?</a:t>
            </a:r>
          </a:p>
          <a:p>
            <a:pPr marL="285750" lvl="0" indent="-285750" fontAlgn="base">
              <a:lnSpc>
                <a:spcPct val="150000"/>
              </a:lnSpc>
              <a:spcBef>
                <a:spcPts val="600"/>
              </a:spcBef>
              <a:buSzPts val="1300"/>
              <a:buFont typeface="Arial" panose="020B0604020202020204" pitchFamily="34" charset="0"/>
              <a:buChar char="•"/>
            </a:pPr>
            <a:endParaRPr lang="cs-CZ" sz="2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 fontAlgn="base">
              <a:lnSpc>
                <a:spcPct val="150000"/>
              </a:lnSpc>
              <a:spcBef>
                <a:spcPts val="600"/>
              </a:spcBef>
              <a:buSzPts val="1300"/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Jaké jsou dvě věci, které jste se naučili včera (nebo minulý týden)?</a:t>
            </a:r>
          </a:p>
          <a:p>
            <a:pPr marL="285750" lvl="0" indent="-285750" fontAlgn="base">
              <a:lnSpc>
                <a:spcPct val="150000"/>
              </a:lnSpc>
              <a:spcBef>
                <a:spcPts val="600"/>
              </a:spcBef>
              <a:buSzPts val="1300"/>
              <a:buFont typeface="Arial" panose="020B0604020202020204" pitchFamily="34" charset="0"/>
              <a:buChar char="•"/>
            </a:pPr>
            <a:endParaRPr lang="cs-CZ" sz="2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 fontAlgn="base">
              <a:lnSpc>
                <a:spcPct val="150000"/>
              </a:lnSpc>
              <a:spcBef>
                <a:spcPts val="600"/>
              </a:spcBef>
              <a:buSzPts val="1300"/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Jaké jsou dvě věci, které si odnesete z této hodiny, lekce…?</a:t>
            </a:r>
          </a:p>
          <a:p>
            <a:pPr marL="285750" lvl="0" indent="-285750" fontAlgn="base">
              <a:lnSpc>
                <a:spcPct val="150000"/>
              </a:lnSpc>
              <a:spcBef>
                <a:spcPts val="600"/>
              </a:spcBef>
              <a:buSzPts val="1300"/>
              <a:buFont typeface="Arial" panose="020B0604020202020204" pitchFamily="34" charset="0"/>
              <a:buChar char="•"/>
            </a:pPr>
            <a:endParaRPr lang="cs-CZ" sz="2000" b="1" kern="0" dirty="0">
              <a:solidFill>
                <a:schemeClr val="accent1">
                  <a:lumMod val="75000"/>
                </a:schemeClr>
              </a:solidFill>
              <a:effectLst/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 fontAlgn="base">
              <a:lnSpc>
                <a:spcPct val="150000"/>
              </a:lnSpc>
              <a:spcBef>
                <a:spcPts val="600"/>
              </a:spcBef>
              <a:buSzPts val="13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</a:rPr>
              <a:t>Jaké jsou dva příklady z vašeho vlastního života, které se vztahují k dnešní lekci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Arial Unicode MS" panose="020B0604020202020204" pitchFamily="34" charset="-128"/>
              </a:rPr>
              <a:t>?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742D5F4-7AC7-4C3D-AAF9-8871C276C620}"/>
              </a:ext>
            </a:extLst>
          </p:cNvPr>
          <p:cNvSpPr/>
          <p:nvPr/>
        </p:nvSpPr>
        <p:spPr>
          <a:xfrm>
            <a:off x="1990148" y="372804"/>
            <a:ext cx="7920758" cy="81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Dvě věci – kdykoliv během hodiny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7E84B2-EAC3-4F31-9E37-6788D93CF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871"/>
            <a:ext cx="1106905" cy="546704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5BF351E6-D760-4D6D-B90B-82B6A2E7D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6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4AA7DA7-9B82-483E-86B5-AECD9ECDD7CF}"/>
              </a:ext>
            </a:extLst>
          </p:cNvPr>
          <p:cNvSpPr/>
          <p:nvPr/>
        </p:nvSpPr>
        <p:spPr>
          <a:xfrm>
            <a:off x="787908" y="1866037"/>
            <a:ext cx="10616184" cy="3572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Učte jako obvykle. Studenti poslouchají a účastní se, ale nemohou si dělat poznámky (zatím!).</a:t>
            </a: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cs-CZ" sz="2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Místo psaní poznámek během hodiny si studenti jednoduše napíší („vyvolají“) poznámky, když lekci pozastavíte.</a:t>
            </a: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cs-CZ" sz="2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To, co studenti napíšou během „</a:t>
            </a:r>
            <a:r>
              <a:rPr lang="cs-CZ" sz="2000" b="1" kern="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Retrieve</a:t>
            </a: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kern="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taking</a:t>
            </a: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“, se stává studijním nástrojem.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B81A342-5945-4DA6-9A15-2EFB9448A1C4}"/>
              </a:ext>
            </a:extLst>
          </p:cNvPr>
          <p:cNvSpPr/>
          <p:nvPr/>
        </p:nvSpPr>
        <p:spPr>
          <a:xfrm>
            <a:off x="553452" y="206817"/>
            <a:ext cx="11210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Helvetica Neue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cs-CZ" b="1" dirty="0">
              <a:solidFill>
                <a:srgbClr val="000000"/>
              </a:solidFill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„</a:t>
            </a:r>
            <a:r>
              <a:rPr lang="cs-CZ" sz="3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Retrieve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3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taking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 – alternativa k tradičnímu zápisu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A3287C-B926-441C-A2ED-DA6ED05C4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871"/>
            <a:ext cx="1106905" cy="546704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2736C7B0-BB77-4F2B-933E-F19A58EF5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5417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6B17874-E9DC-4BB1-BE06-4C85568433EB}"/>
              </a:ext>
            </a:extLst>
          </p:cNvPr>
          <p:cNvSpPr/>
          <p:nvPr/>
        </p:nvSpPr>
        <p:spPr>
          <a:xfrm>
            <a:off x="4601039" y="92894"/>
            <a:ext cx="2427268" cy="81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Mini-Kvízy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19D7C99-10C2-4492-AEAD-6C70F35931FB}"/>
              </a:ext>
            </a:extLst>
          </p:cNvPr>
          <p:cNvSpPr/>
          <p:nvPr/>
        </p:nvSpPr>
        <p:spPr>
          <a:xfrm>
            <a:off x="704088" y="1344168"/>
            <a:ext cx="11018520" cy="4803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 začátku každé lekce, proto nižší stres/tréma pro studenty.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Otázky obvykle z látky předchozí lekce.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No-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stake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low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stake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Každý 5. test možno náhodně klasifikovat pro úsporu času.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cítí hrdí na své úspěchy.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BDE148-C5DD-4D86-888F-130F747AA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871"/>
            <a:ext cx="1106905" cy="546704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6B2A4AC0-E72E-4405-A761-FA805A50F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80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mapa, text&#10;&#10;Popis byl vytvořen automaticky">
            <a:extLst>
              <a:ext uri="{FF2B5EF4-FFF2-40B4-BE49-F238E27FC236}">
                <a16:creationId xmlns:a16="http://schemas.microsoft.com/office/drawing/2014/main" id="{368C2CB3-D722-4B23-905A-11AF5825B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8" y="1702932"/>
            <a:ext cx="411481" cy="55778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6053698-8198-4239-AC85-185907AF57EF}"/>
              </a:ext>
            </a:extLst>
          </p:cNvPr>
          <p:cNvSpPr/>
          <p:nvPr/>
        </p:nvSpPr>
        <p:spPr>
          <a:xfrm>
            <a:off x="1013460" y="65220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„Výpis z mozku“</a:t>
            </a: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Zapište si vše, co si pamatujete!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E03036D-C0A0-47D0-A618-E3FA12CE7D34}"/>
              </a:ext>
            </a:extLst>
          </p:cNvPr>
          <p:cNvSpPr/>
          <p:nvPr/>
        </p:nvSpPr>
        <p:spPr>
          <a:xfrm>
            <a:off x="1013460" y="157838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Dvě věci</a:t>
            </a: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Jaké jsou dvě věci, které jste se naučili?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7A5374D-3AA0-438D-94D3-8296F958848C}"/>
              </a:ext>
            </a:extLst>
          </p:cNvPr>
          <p:cNvSpPr/>
          <p:nvPr/>
        </p:nvSpPr>
        <p:spPr>
          <a:xfrm>
            <a:off x="915916" y="265845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„</a:t>
            </a:r>
            <a:r>
              <a:rPr lang="cs-CZ" sz="2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Retrieve-Taking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Udělat si poznámky uzavřené kapitoly po lekci!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7898F85-FDA9-4F42-8BCA-9441768F4113}"/>
              </a:ext>
            </a:extLst>
          </p:cNvPr>
          <p:cNvSpPr/>
          <p:nvPr/>
        </p:nvSpPr>
        <p:spPr>
          <a:xfrm>
            <a:off x="1013460" y="3734147"/>
            <a:ext cx="10844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„Exit </a:t>
            </a:r>
            <a:r>
              <a:rPr lang="cs-CZ" sz="2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tickets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Odpovědět na otázku z učiva na konci hodiny.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0E7E7E9-71FD-4226-81BA-A3D4145E267F}"/>
              </a:ext>
            </a:extLst>
          </p:cNvPr>
          <p:cNvSpPr/>
          <p:nvPr/>
        </p:nvSpPr>
        <p:spPr>
          <a:xfrm>
            <a:off x="1013460" y="466470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Mini-Kvízy</a:t>
            </a:r>
          </a:p>
          <a:p>
            <a:pPr>
              <a:spcAft>
                <a:spcPts val="0"/>
              </a:spcAft>
            </a:pPr>
            <a:endParaRPr lang="cs-CZ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Obrázek 9" descr="Obsah obrázku mapa, text&#10;&#10;Popis byl vytvořen automaticky">
            <a:extLst>
              <a:ext uri="{FF2B5EF4-FFF2-40B4-BE49-F238E27FC236}">
                <a16:creationId xmlns:a16="http://schemas.microsoft.com/office/drawing/2014/main" id="{4C108F5E-3959-4606-82D8-ED05FC058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7" y="2733507"/>
            <a:ext cx="411481" cy="557785"/>
          </a:xfrm>
          <a:prstGeom prst="rect">
            <a:avLst/>
          </a:prstGeom>
        </p:spPr>
      </p:pic>
      <p:pic>
        <p:nvPicPr>
          <p:cNvPr id="11" name="Obrázek 10" descr="Obsah obrázku mapa, text&#10;&#10;Popis byl vytvořen automaticky">
            <a:extLst>
              <a:ext uri="{FF2B5EF4-FFF2-40B4-BE49-F238E27FC236}">
                <a16:creationId xmlns:a16="http://schemas.microsoft.com/office/drawing/2014/main" id="{F99CF712-8587-476C-BE76-1B570AB8A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5" y="3797986"/>
            <a:ext cx="411481" cy="557785"/>
          </a:xfrm>
          <a:prstGeom prst="rect">
            <a:avLst/>
          </a:prstGeom>
        </p:spPr>
      </p:pic>
      <p:pic>
        <p:nvPicPr>
          <p:cNvPr id="12" name="Obrázek 11" descr="Obsah obrázku mapa, text&#10;&#10;Popis byl vytvořen automaticky">
            <a:extLst>
              <a:ext uri="{FF2B5EF4-FFF2-40B4-BE49-F238E27FC236}">
                <a16:creationId xmlns:a16="http://schemas.microsoft.com/office/drawing/2014/main" id="{6CE34F3C-0F9B-47B1-B1B8-3E0637795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6" y="4738263"/>
            <a:ext cx="411481" cy="557785"/>
          </a:xfrm>
          <a:prstGeom prst="rect">
            <a:avLst/>
          </a:prstGeom>
        </p:spPr>
      </p:pic>
      <p:pic>
        <p:nvPicPr>
          <p:cNvPr id="13" name="Obrázek 12" descr="Obsah obrázku mapa, text&#10;&#10;Popis byl vytvořen automaticky">
            <a:extLst>
              <a:ext uri="{FF2B5EF4-FFF2-40B4-BE49-F238E27FC236}">
                <a16:creationId xmlns:a16="http://schemas.microsoft.com/office/drawing/2014/main" id="{D7B2DC0C-021C-48D3-821B-07507F45E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6" y="727257"/>
            <a:ext cx="411481" cy="557785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5A59D3F4-9B8A-4887-B0EC-19CDD71DA9F1}"/>
              </a:ext>
            </a:extLst>
          </p:cNvPr>
          <p:cNvSpPr/>
          <p:nvPr/>
        </p:nvSpPr>
        <p:spPr>
          <a:xfrm>
            <a:off x="7839616" y="6479170"/>
            <a:ext cx="3258312" cy="214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Agarwal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P.K. and </a:t>
            </a: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Bain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P.M.: </a:t>
            </a: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Powerful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Teaching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2019, s. 76</a:t>
            </a:r>
            <a:endParaRPr lang="cs-CZ" sz="800" i="1" dirty="0">
              <a:solidFill>
                <a:srgbClr val="000000"/>
              </a:solidFill>
              <a:highlight>
                <a:srgbClr val="FFFF00"/>
              </a:highlight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1E0A353-76D5-46A2-AC22-5C722E96A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871"/>
            <a:ext cx="1106905" cy="546704"/>
          </a:xfrm>
          <a:prstGeom prst="rect">
            <a:avLst/>
          </a:prstGeom>
        </p:spPr>
      </p:pic>
      <p:pic>
        <p:nvPicPr>
          <p:cNvPr id="16" name="Obrázek 15" descr="Obrázek 4">
            <a:hlinkClick r:id="rId4"/>
            <a:extLst>
              <a:ext uri="{FF2B5EF4-FFF2-40B4-BE49-F238E27FC236}">
                <a16:creationId xmlns:a16="http://schemas.microsoft.com/office/drawing/2014/main" id="{055BF8D2-94E0-4786-934D-D78AACE4D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55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13210D70-AFBD-45E5-9DBE-3ACEB047F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A9D064A-B4C0-4559-B8B7-C6CBBC98C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73217"/>
            <a:ext cx="6096000" cy="3429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982B87C-B408-4664-A79E-BEA1950BAB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6" name="Obrázek 4" descr="Obrázek 4">
            <a:hlinkClick r:id="rId5"/>
            <a:extLst>
              <a:ext uri="{FF2B5EF4-FFF2-40B4-BE49-F238E27FC236}">
                <a16:creationId xmlns:a16="http://schemas.microsoft.com/office/drawing/2014/main" id="{F1BCF7CB-5D60-49B6-8B82-0B5B69DEC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7928" y="6274963"/>
            <a:ext cx="1094072" cy="656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15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8CBEACE-7B37-403F-B8E6-BB2A9E6AFF2B}"/>
              </a:ext>
            </a:extLst>
          </p:cNvPr>
          <p:cNvSpPr/>
          <p:nvPr/>
        </p:nvSpPr>
        <p:spPr>
          <a:xfrm>
            <a:off x="252984" y="0"/>
            <a:ext cx="1168603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„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Spacing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 (učení s časovým odstupem) je při stejném investovaném čase dlouhodobě mnohem efektivnější než </a:t>
            </a:r>
            <a:r>
              <a:rPr lang="cs-CZ" sz="20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„šprtání“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 </a:t>
            </a:r>
            <a:r>
              <a:rPr lang="cs-CZ" sz="20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poslední chvíli.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BA9558F5-8631-491E-91DE-B92E1996F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60" y="956159"/>
            <a:ext cx="7239431" cy="520449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46C68B5-1830-4EDF-B872-23F301488DE4}"/>
              </a:ext>
            </a:extLst>
          </p:cNvPr>
          <p:cNvSpPr/>
          <p:nvPr/>
        </p:nvSpPr>
        <p:spPr>
          <a:xfrm>
            <a:off x="7703866" y="6479170"/>
            <a:ext cx="3258312" cy="214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Agarwal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P.K. and </a:t>
            </a: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Bain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P.M.: </a:t>
            </a: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Powerful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8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Teaching</a:t>
            </a:r>
            <a:r>
              <a:rPr lang="cs-CZ" sz="8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2019, s. 95</a:t>
            </a:r>
            <a:endParaRPr lang="cs-CZ" sz="800" i="1" dirty="0">
              <a:solidFill>
                <a:srgbClr val="000000"/>
              </a:solidFill>
              <a:highlight>
                <a:srgbClr val="FFFF00"/>
              </a:highlight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4EF6AB-6CBD-4791-8152-71A88850A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871"/>
            <a:ext cx="1106905" cy="546704"/>
          </a:xfrm>
          <a:prstGeom prst="rect">
            <a:avLst/>
          </a:prstGeom>
        </p:spPr>
      </p:pic>
      <p:pic>
        <p:nvPicPr>
          <p:cNvPr id="7" name="Obrázek 6" descr="Obrázek 4">
            <a:hlinkClick r:id="rId4"/>
            <a:extLst>
              <a:ext uri="{FF2B5EF4-FFF2-40B4-BE49-F238E27FC236}">
                <a16:creationId xmlns:a16="http://schemas.microsoft.com/office/drawing/2014/main" id="{03F378F0-DADD-4693-9ECA-8CD8785D9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70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3EBCA19-DD9E-4B37-B96A-33D63078006F}"/>
              </a:ext>
            </a:extLst>
          </p:cNvPr>
          <p:cNvSpPr/>
          <p:nvPr/>
        </p:nvSpPr>
        <p:spPr>
          <a:xfrm>
            <a:off x="746759" y="1426464"/>
            <a:ext cx="10698480" cy="4649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Příklad - Set 1: AAAA BBBB CCCC DDDD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Příklad - Set 2: ABCD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ABCD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ABCD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ABCD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si musí vybrat a „vyvolat“ vhodnou strategii pro každý uvedený příklad, nejen “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plug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chug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” („zvolím metodu a řeším vše stejným postupem“).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Musíme prokládat podobné věci, aby studenti museli rozlišovat a dosáhli jsme žádoucí obtížnosti.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37533A6-CCC4-4B1C-B47F-FFFF418C29FD}"/>
              </a:ext>
            </a:extLst>
          </p:cNvPr>
          <p:cNvSpPr/>
          <p:nvPr/>
        </p:nvSpPr>
        <p:spPr>
          <a:xfrm>
            <a:off x="3249707" y="71127"/>
            <a:ext cx="6181500" cy="81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„</a:t>
            </a:r>
            <a:r>
              <a:rPr lang="cs-CZ" sz="3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Interleaving</a:t>
            </a:r>
            <a:r>
              <a:rPr lang="cs-CZ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 (prokládání)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798B78-EBF6-4D4E-B3B0-1D0DB5400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871"/>
            <a:ext cx="1106905" cy="546704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92A963CD-58AA-47E5-9F77-783E9AB75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4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4E6609A-2902-44DE-B9BB-AB91D731BACB}"/>
              </a:ext>
            </a:extLst>
          </p:cNvPr>
          <p:cNvSpPr/>
          <p:nvPr/>
        </p:nvSpPr>
        <p:spPr>
          <a:xfrm>
            <a:off x="463296" y="640568"/>
            <a:ext cx="11265408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6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Pokud toho učíme studenty méně a oni více „vyvolávají“, naučí se toho více.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236D84C-6FE3-4C8B-ADEF-84FC5BEED7C9}"/>
              </a:ext>
            </a:extLst>
          </p:cNvPr>
          <p:cNvSpPr/>
          <p:nvPr/>
        </p:nvSpPr>
        <p:spPr>
          <a:xfrm>
            <a:off x="7718552" y="5632657"/>
            <a:ext cx="4575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32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powerfulteaching.org</a:t>
            </a:r>
            <a:endParaRPr lang="cs-CZ" sz="3200" b="1" i="1" dirty="0">
              <a:solidFill>
                <a:schemeClr val="tx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1BD825-3B09-4240-957E-220882C80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871"/>
            <a:ext cx="1106905" cy="546704"/>
          </a:xfrm>
          <a:prstGeom prst="rect">
            <a:avLst/>
          </a:prstGeom>
        </p:spPr>
      </p:pic>
      <p:pic>
        <p:nvPicPr>
          <p:cNvPr id="5" name="Obrázek 4" descr="Obrázek 4">
            <a:hlinkClick r:id="rId4"/>
            <a:extLst>
              <a:ext uri="{FF2B5EF4-FFF2-40B4-BE49-F238E27FC236}">
                <a16:creationId xmlns:a16="http://schemas.microsoft.com/office/drawing/2014/main" id="{F871C448-ED5F-40E2-B66C-F99793B3A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22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07D21D-6496-44D8-A382-BB5599A7B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D03B5BFD-F962-4753-AA83-D559095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834AFBC-B7D7-4713-8D11-ABB3191F1FDB}"/>
              </a:ext>
            </a:extLst>
          </p:cNvPr>
          <p:cNvSpPr/>
          <p:nvPr/>
        </p:nvSpPr>
        <p:spPr>
          <a:xfrm>
            <a:off x="787908" y="1003396"/>
            <a:ext cx="10616184" cy="3572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Pokud mají studenti během hodiny přístup k www, 94% z nich ho využije k nevzdělávacím účelům.*  </a:t>
            </a: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Školy se zákazem mobilů v UK dosahují lepších výsledků v GCSE (všeobecná malá maturita v 16 letech), než školy, které zákaz používání mobilů nemají.</a:t>
            </a:r>
          </a:p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 Výzkum z prvního ročníku VŠ v UK.</a:t>
            </a:r>
          </a:p>
        </p:txBody>
      </p:sp>
    </p:spTree>
    <p:extLst>
      <p:ext uri="{BB962C8B-B14F-4D97-AF65-F5344CB8AC3E}">
        <p14:creationId xmlns:p14="http://schemas.microsoft.com/office/powerpoint/2010/main" val="13438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3883" y="908656"/>
            <a:ext cx="4055805" cy="190254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Gotham Narrow"/>
              </a:rPr>
              <a:t>Co dělá </a:t>
            </a:r>
            <a:r>
              <a:rPr lang="cs-CZ" sz="4000" dirty="0" err="1">
                <a:solidFill>
                  <a:schemeClr val="accent1">
                    <a:lumMod val="50000"/>
                  </a:schemeClr>
                </a:solidFill>
                <a:latin typeface="Gotham Narrow"/>
              </a:rPr>
              <a:t>porg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Gotham Narrow"/>
              </a:rPr>
              <a:t> jinak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312" y="1117816"/>
            <a:ext cx="7267074" cy="3932542"/>
          </a:xfrm>
        </p:spPr>
        <p:txBody>
          <a:bodyPr>
            <a:normAutofit/>
          </a:bodyPr>
          <a:lstStyle/>
          <a:p>
            <a:pPr marL="571500" indent="-571500" defTabSz="47320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92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Stanovené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homework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a test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policies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marL="571500" indent="-571500" defTabSz="47320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698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71500" indent="-571500" defTabSz="47320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92"/>
            </a:pP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Teaching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and learning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manual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571500" indent="-571500" defTabSz="47320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698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71500" indent="-571500" defTabSz="47320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92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Vzdělávání učitelů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Teacher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learning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communities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571500" indent="-571500" defTabSz="47320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698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71500" indent="-571500" defTabSz="47320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92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Vzájemné hospitace.</a:t>
            </a:r>
          </a:p>
          <a:p>
            <a:pPr marL="571500" indent="-571500" defTabSz="47320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698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71500" indent="-571500" defTabSz="47320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92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Zákaz mobilů na ZŠ a nižším gymnáziu.		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4E7DDD3-4ED2-4B5E-84F1-5D5C84716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8" name="Obrázek 4" descr="Obrázek 4">
            <a:hlinkClick r:id="rId3"/>
            <a:extLst>
              <a:ext uri="{FF2B5EF4-FFF2-40B4-BE49-F238E27FC236}">
                <a16:creationId xmlns:a16="http://schemas.microsoft.com/office/drawing/2014/main" id="{4E459522-723F-4347-9FAB-D5815806F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373" y="6274963"/>
            <a:ext cx="1094072" cy="656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ázek 5" descr="Obsah obrázku interiér, zeď, řetěz&#10;&#10;Popis vygenerován s velmi vysokou mírou spolehlivosti">
            <a:extLst>
              <a:ext uri="{FF2B5EF4-FFF2-40B4-BE49-F238E27FC236}">
                <a16:creationId xmlns:a16="http://schemas.microsoft.com/office/drawing/2014/main" id="{70AE2ABD-35BC-4E8A-B9B1-C6913D79C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544" y="4360244"/>
            <a:ext cx="4440455" cy="24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73257" y="1607574"/>
            <a:ext cx="11699196" cy="4557252"/>
          </a:xfrm>
        </p:spPr>
        <p:txBody>
          <a:bodyPr>
            <a:noAutofit/>
          </a:bodyPr>
          <a:lstStyle/>
          <a:p>
            <a:pPr marL="386433" indent="-386433" defTabSz="473201">
              <a:lnSpc>
                <a:spcPct val="80000"/>
              </a:lnSpc>
              <a:spcBef>
                <a:spcPts val="600"/>
              </a:spcBef>
              <a:defRPr sz="2592"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Látku vysvětluje jasně, mohu ji pochopit.</a:t>
            </a:r>
          </a:p>
          <a:p>
            <a:pPr marL="386433" indent="-386433" defTabSz="473201">
              <a:lnSpc>
                <a:spcPct val="80000"/>
              </a:lnSpc>
              <a:spcBef>
                <a:spcPts val="600"/>
              </a:spcBef>
              <a:defRPr sz="2592"/>
            </a:pPr>
            <a:endParaRPr lang="cs-CZ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3558" indent="-383558" defTabSz="473201">
              <a:lnSpc>
                <a:spcPct val="80000"/>
              </a:lnSpc>
              <a:spcBef>
                <a:spcPts val="400"/>
              </a:spcBef>
              <a:defRPr sz="4698"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Snaží se nás zaujmout, udělat pro nás hodiny zajímavé.</a:t>
            </a:r>
          </a:p>
          <a:p>
            <a:pPr marL="383558" indent="-383558" defTabSz="473201">
              <a:lnSpc>
                <a:spcPct val="80000"/>
              </a:lnSpc>
              <a:spcBef>
                <a:spcPts val="400"/>
              </a:spcBef>
              <a:defRPr sz="4698"/>
            </a:pPr>
            <a:endParaRPr lang="cs-CZ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6433" indent="-386433" defTabSz="473201">
              <a:lnSpc>
                <a:spcPct val="80000"/>
              </a:lnSpc>
              <a:spcBef>
                <a:spcPts val="600"/>
              </a:spcBef>
              <a:defRPr sz="2592"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 jeho/jejích hodinách uplatňujeme vlastní myšlení, předkládáme svá vlastní řešení, při nichž využíváme to, co jsme se naučili.</a:t>
            </a:r>
          </a:p>
          <a:p>
            <a:pPr marL="386433" indent="-386433" defTabSz="473201">
              <a:lnSpc>
                <a:spcPct val="80000"/>
              </a:lnSpc>
              <a:spcBef>
                <a:spcPts val="600"/>
              </a:spcBef>
              <a:defRPr sz="2592"/>
            </a:pPr>
            <a:endParaRPr lang="cs-CZ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6433" indent="-386433" defTabSz="473201">
              <a:lnSpc>
                <a:spcPct val="80000"/>
              </a:lnSpc>
              <a:spcBef>
                <a:spcPts val="600"/>
              </a:spcBef>
              <a:defRPr sz="2592"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Jeho/její hodnocení je pro mě srozumitelné (rozumím, co se hodnotí, a vím, co a proč mi vychází).</a:t>
            </a:r>
          </a:p>
          <a:p>
            <a:pPr marL="386433" indent="-386433" defTabSz="473201">
              <a:lnSpc>
                <a:spcPct val="80000"/>
              </a:lnSpc>
              <a:spcBef>
                <a:spcPts val="600"/>
              </a:spcBef>
              <a:defRPr sz="2592"/>
            </a:pPr>
            <a:endParaRPr lang="cs-CZ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3558" indent="-383558" defTabSz="473201">
              <a:lnSpc>
                <a:spcPct val="80000"/>
              </a:lnSpc>
              <a:spcBef>
                <a:spcPts val="400"/>
              </a:spcBef>
              <a:defRPr sz="4698"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 jeho/jejích hodinách dostávám na svou práci zpětnou vazbu, ze které poznám, v čem konkrétně mám nedostatky a jak se mohu zlepšit.</a:t>
            </a:r>
          </a:p>
          <a:p>
            <a:pPr marL="383558" indent="-383558" defTabSz="473201">
              <a:lnSpc>
                <a:spcPct val="80000"/>
              </a:lnSpc>
              <a:spcBef>
                <a:spcPts val="400"/>
              </a:spcBef>
              <a:defRPr sz="4698"/>
            </a:pPr>
            <a:endParaRPr lang="cs-CZ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6433" indent="-386433" defTabSz="473201">
              <a:lnSpc>
                <a:spcPct val="80000"/>
              </a:lnSpc>
              <a:spcBef>
                <a:spcPts val="600"/>
              </a:spcBef>
              <a:defRPr sz="2592"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 studentů má autoritu (na jeho/jejích hodinách se studenti chovají tak, jak po nich učitel/</a:t>
            </a:r>
            <a:r>
              <a:rPr lang="cs-CZ" sz="18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ka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chce).</a:t>
            </a:r>
          </a:p>
          <a:p>
            <a:pPr marL="386433" indent="-386433" defTabSz="473201">
              <a:lnSpc>
                <a:spcPct val="80000"/>
              </a:lnSpc>
              <a:spcBef>
                <a:spcPts val="600"/>
              </a:spcBef>
              <a:defRPr sz="2592"/>
            </a:pPr>
            <a:endParaRPr lang="cs-CZ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6433" indent="-386433" defTabSz="473201">
              <a:lnSpc>
                <a:spcPct val="80000"/>
              </a:lnSpc>
              <a:spcBef>
                <a:spcPts val="600"/>
              </a:spcBef>
              <a:defRPr sz="2592"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Ke studentům se chová vstřícně a slušně, opravdu se zajímá o naše pocity a názory.	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07D21D-6496-44D8-A382-BB5599A7B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D03B5BFD-F962-4753-AA83-D559095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BA844930-2442-4FD9-A738-4F55EFC86FEE}"/>
              </a:ext>
            </a:extLst>
          </p:cNvPr>
          <p:cNvSpPr txBox="1">
            <a:spLocks/>
          </p:cNvSpPr>
          <p:nvPr/>
        </p:nvSpPr>
        <p:spPr>
          <a:xfrm>
            <a:off x="173256" y="132735"/>
            <a:ext cx="11699196" cy="1407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GothamNarrow-Medium"/>
              </a:rPr>
              <a:t>Studenti hodnotí 1x ročně učitele podle následujících kritérií:</a:t>
            </a:r>
          </a:p>
        </p:txBody>
      </p:sp>
    </p:spTree>
    <p:extLst>
      <p:ext uri="{BB962C8B-B14F-4D97-AF65-F5344CB8AC3E}">
        <p14:creationId xmlns:p14="http://schemas.microsoft.com/office/powerpoint/2010/main" val="17759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2438" y="1232317"/>
            <a:ext cx="4055805" cy="190254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Gotham Narrow"/>
              </a:rPr>
              <a:t>Cesta pro české školství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198" y="1232317"/>
            <a:ext cx="7267074" cy="3442095"/>
          </a:xfrm>
        </p:spPr>
        <p:txBody>
          <a:bodyPr>
            <a:normAutofit/>
          </a:bodyPr>
          <a:lstStyle/>
          <a:p>
            <a:pPr marL="571500" indent="-571500" defTabSz="47320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92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Změna výuky na pedagogických fakultách. </a:t>
            </a:r>
          </a:p>
          <a:p>
            <a:pPr marL="571500" indent="-571500" defTabSz="47320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698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71500" indent="-571500" defTabSz="47320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92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Další vzdělávání učitelů.</a:t>
            </a:r>
          </a:p>
          <a:p>
            <a:pPr marL="571500" indent="-571500" defTabSz="47320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698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71500" indent="-571500" defTabSz="47320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92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Změna osnov a učebnic.</a:t>
            </a:r>
          </a:p>
          <a:p>
            <a:pPr marL="571500" indent="-571500" defTabSz="47320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698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71500" indent="-571500" defTabSz="47320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92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Znalostní kotvy efektivně.	</a:t>
            </a:r>
            <a:r>
              <a:rPr lang="cs-CZ" sz="1600" b="1" dirty="0"/>
              <a:t>	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4E7DDD3-4ED2-4B5E-84F1-5D5C84716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8" name="Obrázek 4" descr="Obrázek 4">
            <a:hlinkClick r:id="rId3"/>
            <a:extLst>
              <a:ext uri="{FF2B5EF4-FFF2-40B4-BE49-F238E27FC236}">
                <a16:creationId xmlns:a16="http://schemas.microsoft.com/office/drawing/2014/main" id="{4E459522-723F-4347-9FAB-D5815806F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373" y="6274963"/>
            <a:ext cx="1094072" cy="656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55D50C1-2E24-40D6-8B74-80BB4192A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15" y="4674412"/>
            <a:ext cx="2850252" cy="190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16013" y="248085"/>
            <a:ext cx="4303423" cy="2450871"/>
          </a:xfrm>
        </p:spPr>
        <p:txBody>
          <a:bodyPr>
            <a:normAutofit fontScale="92500"/>
          </a:bodyPr>
          <a:lstStyle/>
          <a:p>
            <a:pPr>
              <a:spcBef>
                <a:spcPts val="500"/>
              </a:spcBef>
              <a:buClr>
                <a:srgbClr val="646464"/>
              </a:buClr>
              <a:defRPr sz="2200" b="1">
                <a:latin typeface="Gotham Narrow"/>
                <a:ea typeface="Gotham Narrow"/>
                <a:cs typeface="Gotham Narrow"/>
                <a:sym typeface="Gotham Narrow"/>
              </a:defRPr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Profesní profil</a:t>
            </a:r>
          </a:p>
          <a:p>
            <a:pPr marL="381000" indent="-381000">
              <a:spcBef>
                <a:spcPts val="200"/>
              </a:spcBef>
              <a:buClr>
                <a:srgbClr val="646464"/>
              </a:buClr>
              <a:buSzPct val="100000"/>
              <a:buChar char="•"/>
              <a:defRPr sz="1800">
                <a:solidFill>
                  <a:srgbClr val="4F4F4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Gotham Narrow"/>
              <a:cs typeface="Gotham Narrow"/>
              <a:sym typeface="Gotham Narrow"/>
            </a:endParaRPr>
          </a:p>
          <a:p>
            <a:pPr marL="381000" indent="-381000">
              <a:spcBef>
                <a:spcPts val="200"/>
              </a:spcBef>
              <a:buClr>
                <a:srgbClr val="646464"/>
              </a:buClr>
              <a:buSzPct val="100000"/>
              <a:buChar char="•"/>
              <a:defRPr sz="1800">
                <a:solidFill>
                  <a:srgbClr val="4F4F4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 Narrow"/>
                <a:cs typeface="Gotham Narrow"/>
                <a:sym typeface="Gotham Narrow"/>
              </a:rPr>
              <a:t>08. 10. 2007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- současnost PORG, o.p.s., předseda Správní rady</a:t>
            </a:r>
          </a:p>
          <a:p>
            <a:pPr marL="381000" indent="-381000">
              <a:spcBef>
                <a:spcPts val="200"/>
              </a:spcBef>
              <a:buClr>
                <a:srgbClr val="4F4F4F"/>
              </a:buClr>
              <a:buSzPct val="100000"/>
              <a:buChar char="•"/>
              <a:defRPr sz="1800">
                <a:solidFill>
                  <a:srgbClr val="4F4F4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 Narrow"/>
                <a:cs typeface="Gotham Narrow"/>
                <a:sym typeface="Gotham Narrow"/>
              </a:rPr>
              <a:t>2004 – 2013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ČEZ, a. s., </a:t>
            </a:r>
          </a:p>
          <a:p>
            <a:pPr marL="381000" indent="-381000">
              <a:spcBef>
                <a:spcPts val="200"/>
              </a:spcBef>
              <a:buClr>
                <a:srgbClr val="646464"/>
              </a:buClr>
              <a:buSzPct val="100000"/>
              <a:buChar char="•"/>
              <a:defRPr sz="1800">
                <a:solidFill>
                  <a:srgbClr val="4F4F4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 Narrow"/>
                <a:cs typeface="Gotham Narrow"/>
                <a:sym typeface="Gotham Narrow"/>
              </a:rPr>
              <a:t>2000 – 2004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ŠKODA HOLDING a.s., </a:t>
            </a:r>
          </a:p>
          <a:p>
            <a:pPr marL="381000" indent="-381000">
              <a:spcBef>
                <a:spcPts val="200"/>
              </a:spcBef>
              <a:buClr>
                <a:srgbClr val="646464"/>
              </a:buClr>
              <a:buSzPct val="100000"/>
              <a:buChar char="•"/>
              <a:defRPr sz="1800">
                <a:solidFill>
                  <a:srgbClr val="4F4F4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 Narrow"/>
                <a:cs typeface="Gotham Narrow"/>
                <a:sym typeface="Gotham Narrow"/>
              </a:rPr>
              <a:t>1994 – 1999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- Janka Radotín a.s., </a:t>
            </a:r>
          </a:p>
          <a:p>
            <a:pPr marL="381000" indent="-381000">
              <a:spcBef>
                <a:spcPts val="200"/>
              </a:spcBef>
              <a:buClr>
                <a:srgbClr val="646464"/>
              </a:buClr>
              <a:buSzPct val="100000"/>
              <a:buChar char="•"/>
              <a:defRPr sz="1800">
                <a:solidFill>
                  <a:srgbClr val="4F4F4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 Narrow"/>
                <a:cs typeface="Gotham Narrow"/>
                <a:sym typeface="Gotham Narrow"/>
              </a:rPr>
              <a:t>1993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- Wolf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Bergstrasse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ČR s.r.o., 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5A5621D-3924-44BB-A599-1BA543640535}"/>
              </a:ext>
            </a:extLst>
          </p:cNvPr>
          <p:cNvSpPr txBox="1">
            <a:spLocks/>
          </p:cNvSpPr>
          <p:nvPr/>
        </p:nvSpPr>
        <p:spPr>
          <a:xfrm>
            <a:off x="9866671" y="117988"/>
            <a:ext cx="2138516" cy="65482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800" b="1" kern="1200" cap="all" baseline="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6000" dirty="0">
                <a:solidFill>
                  <a:srgbClr val="00206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Gotham Narrow"/>
                <a:cs typeface="Arial" panose="020B0604020202020204" pitchFamily="34" charset="0"/>
              </a:rPr>
              <a:t> C</a:t>
            </a:r>
          </a:p>
          <a:p>
            <a:pPr>
              <a:spcBef>
                <a:spcPts val="0"/>
              </a:spcBef>
            </a:pPr>
            <a:r>
              <a:rPr lang="cs-CZ" sz="6000" dirty="0">
                <a:solidFill>
                  <a:srgbClr val="00206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Gotham Narrow"/>
                <a:cs typeface="Arial" panose="020B0604020202020204" pitchFamily="34" charset="0"/>
              </a:rPr>
              <a:t> U </a:t>
            </a:r>
          </a:p>
          <a:p>
            <a:pPr>
              <a:spcBef>
                <a:spcPts val="0"/>
              </a:spcBef>
            </a:pPr>
            <a:r>
              <a:rPr lang="cs-CZ" sz="6000" dirty="0">
                <a:solidFill>
                  <a:srgbClr val="00206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Gotham Narrow"/>
                <a:cs typeface="Arial" panose="020B0604020202020204" pitchFamily="34" charset="0"/>
              </a:rPr>
              <a:t> R   V</a:t>
            </a:r>
          </a:p>
          <a:p>
            <a:pPr>
              <a:spcBef>
                <a:spcPts val="0"/>
              </a:spcBef>
            </a:pPr>
            <a:r>
              <a:rPr lang="cs-CZ" sz="6000" dirty="0">
                <a:solidFill>
                  <a:srgbClr val="00206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Gotham Narrow"/>
                <a:cs typeface="Arial" panose="020B0604020202020204" pitchFamily="34" charset="0"/>
              </a:rPr>
              <a:t> R   I</a:t>
            </a:r>
          </a:p>
          <a:p>
            <a:pPr>
              <a:spcBef>
                <a:spcPts val="0"/>
              </a:spcBef>
            </a:pPr>
            <a:r>
              <a:rPr lang="cs-CZ" sz="6000" dirty="0">
                <a:solidFill>
                  <a:srgbClr val="00206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Gotham Narrow"/>
                <a:cs typeface="Arial" panose="020B0604020202020204" pitchFamily="34" charset="0"/>
              </a:rPr>
              <a:t> I    T</a:t>
            </a:r>
          </a:p>
          <a:p>
            <a:pPr>
              <a:spcBef>
                <a:spcPts val="0"/>
              </a:spcBef>
            </a:pPr>
            <a:r>
              <a:rPr lang="cs-CZ" sz="6000" dirty="0">
                <a:solidFill>
                  <a:srgbClr val="00206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Gotham Narrow"/>
                <a:cs typeface="Arial" panose="020B0604020202020204" pitchFamily="34" charset="0"/>
              </a:rPr>
              <a:t> C   A</a:t>
            </a:r>
          </a:p>
          <a:p>
            <a:pPr>
              <a:spcBef>
                <a:spcPts val="0"/>
              </a:spcBef>
            </a:pPr>
            <a:r>
              <a:rPr lang="cs-CZ" sz="6000" dirty="0">
                <a:solidFill>
                  <a:srgbClr val="00206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Gotham Narrow"/>
                <a:cs typeface="Arial" panose="020B0604020202020204" pitchFamily="34" charset="0"/>
              </a:rPr>
              <a:t> U   E</a:t>
            </a:r>
          </a:p>
          <a:p>
            <a:pPr>
              <a:spcBef>
                <a:spcPts val="0"/>
              </a:spcBef>
            </a:pPr>
            <a:r>
              <a:rPr lang="cs-CZ" sz="6000" dirty="0">
                <a:solidFill>
                  <a:srgbClr val="00206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Gotham Narrow"/>
                <a:cs typeface="Arial" panose="020B0604020202020204" pitchFamily="34" charset="0"/>
              </a:rPr>
              <a:t> l</a:t>
            </a:r>
          </a:p>
          <a:p>
            <a:pPr>
              <a:spcBef>
                <a:spcPts val="0"/>
              </a:spcBef>
            </a:pPr>
            <a:r>
              <a:rPr lang="cs-CZ" sz="6000" dirty="0">
                <a:solidFill>
                  <a:srgbClr val="00206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Gotham Narrow"/>
                <a:cs typeface="Arial" panose="020B0604020202020204" pitchFamily="34" charset="0"/>
              </a:rPr>
              <a:t> U</a:t>
            </a:r>
          </a:p>
          <a:p>
            <a:pPr>
              <a:spcBef>
                <a:spcPts val="0"/>
              </a:spcBef>
            </a:pPr>
            <a:r>
              <a:rPr lang="cs-CZ" sz="6000" dirty="0">
                <a:solidFill>
                  <a:srgbClr val="00206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Gotham Narrow"/>
                <a:cs typeface="Arial" panose="020B0604020202020204" pitchFamily="34" charset="0"/>
              </a:rPr>
              <a:t> m</a:t>
            </a:r>
          </a:p>
        </p:txBody>
      </p:sp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id="{22AA2E3E-AB70-4CD0-8706-4AE9C2D49812}"/>
              </a:ext>
            </a:extLst>
          </p:cNvPr>
          <p:cNvSpPr txBox="1">
            <a:spLocks/>
          </p:cNvSpPr>
          <p:nvPr/>
        </p:nvSpPr>
        <p:spPr>
          <a:xfrm>
            <a:off x="266972" y="236285"/>
            <a:ext cx="4303423" cy="3244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defRPr sz="2200" b="1">
                <a:solidFill>
                  <a:srgbClr val="FFFFFF"/>
                </a:solidFill>
                <a:latin typeface="Gotham Narrow"/>
                <a:ea typeface="Gotham Narrow"/>
                <a:cs typeface="Gotham Narrow"/>
                <a:sym typeface="Gotham Narrow"/>
              </a:defRPr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Gotham Narrow"/>
                <a:cs typeface="Gotham Narrow"/>
                <a:sym typeface="Gotham Narrow"/>
              </a:rPr>
              <a:t>Vzdělání</a:t>
            </a:r>
            <a:endParaRPr lang="cs-CZ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Gotham Narrow"/>
              <a:cs typeface="Gotham Narrow"/>
              <a:sym typeface="Gotham Narrow"/>
            </a:endParaRPr>
          </a:p>
          <a:p>
            <a:pPr marL="381000" indent="-381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rgbClr val="BFBFB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endParaRPr lang="cs-CZ" sz="1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GothamNarrow-Medium"/>
              <a:cs typeface="GothamNarrow-Medium"/>
              <a:sym typeface="GothamNarrow-Medium"/>
            </a:endParaRPr>
          </a:p>
          <a:p>
            <a:pPr marL="381000" indent="-381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rgbClr val="BFBFB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University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College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 London,  Master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of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Arts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 in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Effective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 Learning and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Teaching</a:t>
            </a:r>
            <a:endParaRPr lang="cs-CZ" sz="18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GothamNarrow-Medium"/>
              <a:cs typeface="GothamNarrow-Medium"/>
              <a:sym typeface="GothamNarrow-Medium"/>
            </a:endParaRPr>
          </a:p>
          <a:p>
            <a:pPr marL="381000" indent="-381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rgbClr val="BFBFB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Karlova Univerzita v Praze, Právnická fakulta</a:t>
            </a:r>
          </a:p>
          <a:p>
            <a:pPr marL="381000" indent="-381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rgbClr val="BFBFB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Karl-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Ruprechtsuniversität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 Heidelberg	</a:t>
            </a:r>
          </a:p>
          <a:p>
            <a:pPr marL="381000" indent="-381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rgbClr val="BFBFB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HSG St.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Gallen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,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Switzerland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,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Faculty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of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Economics</a:t>
            </a:r>
            <a:endParaRPr lang="cs-CZ" sz="18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GothamNarrow-Medium"/>
              <a:cs typeface="GothamNarrow-Medium"/>
              <a:sym typeface="GothamNarrow-Medium"/>
            </a:endParaRPr>
          </a:p>
          <a:p>
            <a:endParaRPr lang="cs-CZ" dirty="0"/>
          </a:p>
        </p:txBody>
      </p:sp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DBF7EFCD-EE49-4C6E-8F4E-9199DA3469AD}"/>
              </a:ext>
            </a:extLst>
          </p:cNvPr>
          <p:cNvSpPr txBox="1">
            <a:spLocks/>
          </p:cNvSpPr>
          <p:nvPr/>
        </p:nvSpPr>
        <p:spPr>
          <a:xfrm>
            <a:off x="266972" y="3657599"/>
            <a:ext cx="4303423" cy="23294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Clr>
                <a:srgbClr val="646464"/>
              </a:buClr>
              <a:defRPr sz="2200" b="1">
                <a:latin typeface="Gotham Narrow"/>
                <a:ea typeface="Gotham Narrow"/>
                <a:cs typeface="Gotham Narrow"/>
                <a:sym typeface="Gotham Narrow"/>
              </a:defRPr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Gotham Narrow"/>
                <a:cs typeface="Gotham Narrow"/>
                <a:sym typeface="Gotham Narrow"/>
              </a:rPr>
              <a:t>Charita</a:t>
            </a:r>
            <a:endParaRPr lang="cs-CZ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Gotham Narrow"/>
              <a:cs typeface="Gotham Narrow"/>
              <a:sym typeface="Gotham Narrow"/>
            </a:endParaRPr>
          </a:p>
          <a:p>
            <a:pPr marL="234950" indent="-234950">
              <a:spcBef>
                <a:spcPts val="500"/>
              </a:spcBef>
              <a:buSzPct val="90000"/>
              <a:buFont typeface="Arial" pitchFamily="34" charset="0"/>
              <a:buChar char="•"/>
              <a:defRPr sz="1800">
                <a:solidFill>
                  <a:srgbClr val="919191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endParaRPr lang="cs-CZ" sz="18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Gotham Narrow"/>
              <a:cs typeface="Gotham Narrow"/>
              <a:sym typeface="Gotham Narrow"/>
            </a:endParaRPr>
          </a:p>
          <a:p>
            <a:pPr marL="234950" indent="-234950">
              <a:spcBef>
                <a:spcPts val="500"/>
              </a:spcBef>
              <a:buSzPct val="90000"/>
              <a:buFont typeface="Arial" pitchFamily="34" charset="0"/>
              <a:buChar char="•"/>
              <a:defRPr sz="1800">
                <a:solidFill>
                  <a:srgbClr val="919191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 Narrow"/>
                <a:cs typeface="Gotham Narrow"/>
                <a:sym typeface="Gotham Narrow"/>
              </a:rPr>
              <a:t>2010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 - Projekt „Čtení pomáhá“</a:t>
            </a:r>
          </a:p>
          <a:p>
            <a:pPr marL="234950" indent="-234950">
              <a:spcBef>
                <a:spcPts val="500"/>
              </a:spcBef>
              <a:buSzPct val="90000"/>
              <a:buFont typeface="Arial" pitchFamily="34" charset="0"/>
              <a:buChar char="•"/>
              <a:defRPr sz="1800">
                <a:solidFill>
                  <a:srgbClr val="919191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 Narrow"/>
                <a:cs typeface="Gotham Narrow"/>
                <a:sym typeface="Gotham Narrow"/>
              </a:rPr>
              <a:t>2010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 - Nadace Martina Romana, zřizovatel</a:t>
            </a:r>
          </a:p>
          <a:p>
            <a:pPr marL="234950" indent="-234950">
              <a:spcBef>
                <a:spcPts val="500"/>
              </a:spcBef>
              <a:buSzPct val="90000"/>
              <a:buFont typeface="Arial" pitchFamily="34" charset="0"/>
              <a:buChar char="•"/>
              <a:defRPr sz="1800">
                <a:solidFill>
                  <a:srgbClr val="919191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 Narrow"/>
                <a:cs typeface="Gotham Narrow"/>
                <a:sym typeface="Gotham Narrow"/>
              </a:rPr>
              <a:t>2008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GothamNarrow-Medium"/>
                <a:cs typeface="GothamNarrow-Medium"/>
                <a:sym typeface="GothamNarrow-Medium"/>
              </a:rPr>
              <a:t> - Nadace Martina a Lenky Romanových pro PORG, zřizovatel</a:t>
            </a:r>
          </a:p>
          <a:p>
            <a:endParaRPr lang="cs-CZ" dirty="0"/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1CFB1CAC-3948-4082-A48C-31F6AEEF130E}"/>
              </a:ext>
            </a:extLst>
          </p:cNvPr>
          <p:cNvSpPr txBox="1">
            <a:spLocks/>
          </p:cNvSpPr>
          <p:nvPr/>
        </p:nvSpPr>
        <p:spPr>
          <a:xfrm>
            <a:off x="5216012" y="3334215"/>
            <a:ext cx="4303423" cy="2888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Clr>
                <a:srgbClr val="646464"/>
              </a:buClr>
              <a:defRPr sz="2200" b="1">
                <a:latin typeface="Gotham Narrow"/>
                <a:ea typeface="Gotham Narrow"/>
                <a:cs typeface="Gotham Narrow"/>
                <a:sym typeface="Gotham Narrow"/>
              </a:defRPr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500"/>
              </a:spcBef>
              <a:buClr>
                <a:srgbClr val="646464"/>
              </a:buClr>
              <a:defRPr sz="2200" b="1">
                <a:latin typeface="Gotham Narrow"/>
                <a:ea typeface="Gotham Narrow"/>
                <a:cs typeface="Gotham Narrow"/>
                <a:sym typeface="Gotham Narrow"/>
              </a:defRPr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Členství</a:t>
            </a:r>
          </a:p>
          <a:p>
            <a:pPr marL="234950" indent="-234950">
              <a:spcBef>
                <a:spcPts val="200"/>
              </a:spcBef>
              <a:buSzPct val="90000"/>
              <a:buChar char="•"/>
              <a:defRPr sz="2200">
                <a:solidFill>
                  <a:srgbClr val="4F4F4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endParaRPr lang="cs-CZ" sz="21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34950" indent="-234950">
              <a:spcBef>
                <a:spcPts val="200"/>
              </a:spcBef>
              <a:buSzPct val="90000"/>
              <a:buChar char="•"/>
              <a:defRPr sz="2200">
                <a:solidFill>
                  <a:srgbClr val="4F4F4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sz="21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MOL, VIG, </a:t>
            </a:r>
            <a:r>
              <a:rPr lang="cs-CZ" sz="21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Akenerji</a:t>
            </a:r>
            <a:r>
              <a:rPr lang="cs-CZ" sz="21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Elektrik </a:t>
            </a:r>
            <a:r>
              <a:rPr lang="cs-CZ" sz="21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Üretim</a:t>
            </a:r>
            <a:r>
              <a:rPr lang="cs-CZ" sz="21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A.S.</a:t>
            </a:r>
          </a:p>
          <a:p>
            <a:pPr marL="234950" indent="-234950">
              <a:spcBef>
                <a:spcPts val="200"/>
              </a:spcBef>
              <a:buSzPct val="90000"/>
              <a:buChar char="•"/>
              <a:defRPr sz="2200">
                <a:solidFill>
                  <a:srgbClr val="4F4F4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sz="21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Akademie výtvarných umění, České dráhy, a. s.</a:t>
            </a:r>
          </a:p>
          <a:p>
            <a:pPr marL="234950" indent="-234950">
              <a:spcBef>
                <a:spcPts val="200"/>
              </a:spcBef>
              <a:buSzPct val="90000"/>
              <a:buChar char="•"/>
              <a:defRPr sz="2200">
                <a:solidFill>
                  <a:srgbClr val="4F4F4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sz="21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Národohospodářská fakulta Vysoké školy ekonomické v Praze</a:t>
            </a:r>
          </a:p>
          <a:p>
            <a:pPr marL="234950" indent="-234950">
              <a:spcBef>
                <a:spcPts val="200"/>
              </a:spcBef>
              <a:buSzPct val="90000"/>
              <a:buChar char="•"/>
              <a:defRPr sz="2200">
                <a:solidFill>
                  <a:srgbClr val="4F4F4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sz="21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Burza cenných papírů</a:t>
            </a:r>
          </a:p>
          <a:p>
            <a:pPr marL="234950" indent="-234950">
              <a:spcBef>
                <a:spcPts val="200"/>
              </a:spcBef>
              <a:buSzPct val="90000"/>
              <a:buChar char="•"/>
              <a:defRPr sz="2200">
                <a:solidFill>
                  <a:srgbClr val="4F4F4F"/>
                </a:solidFill>
                <a:latin typeface="GothamNarrow-Medium"/>
                <a:ea typeface="GothamNarrow-Medium"/>
                <a:cs typeface="GothamNarrow-Medium"/>
                <a:sym typeface="GothamNarrow-Medium"/>
              </a:defRPr>
            </a:pPr>
            <a:r>
              <a:rPr lang="cs-CZ" sz="21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Svaz průmyslu a dopravy ČR pro oblast energetiky a životního prostředí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106ACA7-BF43-4462-9D1E-D347B44E8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12" name="Obrázek 4" descr="Obrázek 4">
            <a:hlinkClick r:id="rId3"/>
            <a:extLst>
              <a:ext uri="{FF2B5EF4-FFF2-40B4-BE49-F238E27FC236}">
                <a16:creationId xmlns:a16="http://schemas.microsoft.com/office/drawing/2014/main" id="{E6CF7480-A981-433B-BB36-3DCA056F0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926" y="6265946"/>
            <a:ext cx="1124127" cy="6738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73257" y="339213"/>
            <a:ext cx="8580450" cy="5825613"/>
          </a:xfrm>
        </p:spPr>
        <p:txBody>
          <a:bodyPr>
            <a:noAutofit/>
          </a:bodyPr>
          <a:lstStyle/>
          <a:p>
            <a:pPr marL="487680" indent="-487680">
              <a:spcBef>
                <a:spcPts val="900"/>
              </a:spcBef>
              <a:buNone/>
              <a:defRPr sz="4000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Kniha Dylana Wiliama: </a:t>
            </a:r>
            <a:r>
              <a:rPr lang="cs-CZ" sz="2800" b="1" u="sng" dirty="0">
                <a:solidFill>
                  <a:schemeClr val="accent1">
                    <a:lumMod val="50000"/>
                  </a:schemeClr>
                </a:solidFill>
                <a:latin typeface="GothamNarrow-Medium"/>
              </a:rPr>
              <a:t>Zavádění formativního hodnocení – praktické techniky pro základní a střední školy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.</a:t>
            </a:r>
          </a:p>
          <a:p>
            <a:pPr marL="487680" indent="-487680">
              <a:spcBef>
                <a:spcPts val="900"/>
              </a:spcBef>
              <a:buNone/>
              <a:defRPr sz="4000"/>
            </a:pPr>
            <a:endParaRPr lang="cs-CZ" sz="2800" b="1" dirty="0">
              <a:solidFill>
                <a:schemeClr val="accent1">
                  <a:lumMod val="75000"/>
                </a:schemeClr>
              </a:solidFill>
              <a:latin typeface="GothamNarrow-Medium"/>
            </a:endParaRPr>
          </a:p>
          <a:p>
            <a:pPr marL="487680" indent="-487680">
              <a:spcBef>
                <a:spcPts val="900"/>
              </a:spcBef>
              <a:buNone/>
              <a:defRPr sz="4000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Kniha Paula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Ginnise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: </a:t>
            </a:r>
            <a:r>
              <a:rPr lang="cs-CZ" sz="2800" b="1" u="sng" dirty="0">
                <a:solidFill>
                  <a:schemeClr val="accent1">
                    <a:lumMod val="50000"/>
                  </a:schemeClr>
                </a:solidFill>
                <a:latin typeface="GothamNarrow-Medium"/>
              </a:rPr>
              <a:t>Efektivní výukové nástroje pro učitele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.</a:t>
            </a:r>
          </a:p>
          <a:p>
            <a:pPr marL="487680" indent="-487680">
              <a:spcBef>
                <a:spcPts val="900"/>
              </a:spcBef>
              <a:buNone/>
              <a:defRPr sz="4000"/>
            </a:pPr>
            <a:endParaRPr lang="cs-CZ" sz="2800" b="1" dirty="0">
              <a:solidFill>
                <a:schemeClr val="accent1">
                  <a:lumMod val="75000"/>
                </a:schemeClr>
              </a:solidFill>
              <a:latin typeface="GothamNarrow-Medium"/>
            </a:endParaRPr>
          </a:p>
          <a:p>
            <a:pPr marL="45720" indent="0">
              <a:spcBef>
                <a:spcPts val="900"/>
              </a:spcBef>
              <a:buNone/>
              <a:defRPr sz="4000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Kniha Carla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Hendricka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 a Robin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Macpherson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: </a:t>
            </a:r>
            <a:r>
              <a:rPr lang="cs-CZ" sz="2800" b="1" u="sng" dirty="0">
                <a:solidFill>
                  <a:schemeClr val="accent1">
                    <a:lumMod val="50000"/>
                  </a:schemeClr>
                </a:solidFill>
                <a:latin typeface="GothamNarrow-Medium"/>
              </a:rPr>
              <a:t>Co funguje ve třídě? Most mezi výzkumem a praxí.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latin typeface="GothamNarrow-Medium"/>
            </a:endParaRPr>
          </a:p>
          <a:p>
            <a:pPr marL="45720" indent="0">
              <a:spcBef>
                <a:spcPts val="900"/>
              </a:spcBef>
              <a:buNone/>
              <a:defRPr sz="4000"/>
            </a:pPr>
            <a:endParaRPr lang="cs-CZ" sz="2800" b="1" dirty="0">
              <a:solidFill>
                <a:schemeClr val="accent1">
                  <a:lumMod val="75000"/>
                </a:schemeClr>
              </a:solidFill>
              <a:latin typeface="GothamNarrow-Medium"/>
            </a:endParaRPr>
          </a:p>
          <a:p>
            <a:pPr marL="45720" indent="0">
              <a:spcBef>
                <a:spcPts val="900"/>
              </a:spcBef>
              <a:buNone/>
              <a:defRPr sz="4000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GothamNarrow-Medium"/>
              </a:rPr>
              <a:t>Od 2018/2019 workshopy i pro učitele z jiných škol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07D21D-6496-44D8-A382-BB5599A7B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D03B5BFD-F962-4753-AA83-D559095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ázek 5" descr="Obsah obrázku osoba, snímek obrazovky, interiér&#10;&#10;Popis vygenerován s velmi vysokou mírou spolehlivosti">
            <a:extLst>
              <a:ext uri="{FF2B5EF4-FFF2-40B4-BE49-F238E27FC236}">
                <a16:creationId xmlns:a16="http://schemas.microsoft.com/office/drawing/2014/main" id="{EE495FE9-B69C-47E7-BC27-C4EE4DD06C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824" y="1"/>
            <a:ext cx="1436176" cy="2043472"/>
          </a:xfrm>
          <a:prstGeom prst="rect">
            <a:avLst/>
          </a:prstGeom>
        </p:spPr>
      </p:pic>
      <p:pic>
        <p:nvPicPr>
          <p:cNvPr id="8" name="Obrázek 7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3F84AD2A-9E7A-4C37-9588-B709ACC01C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28" y="1152536"/>
            <a:ext cx="1436176" cy="2031941"/>
          </a:xfrm>
          <a:prstGeom prst="rect">
            <a:avLst/>
          </a:prstGeom>
        </p:spPr>
      </p:pic>
      <p:pic>
        <p:nvPicPr>
          <p:cNvPr id="11" name="Obrázek 10" descr="Obsah obrázku podepsat, kniha&#10;&#10;Popis byl vytvořen automaticky">
            <a:extLst>
              <a:ext uri="{FF2B5EF4-FFF2-40B4-BE49-F238E27FC236}">
                <a16:creationId xmlns:a16="http://schemas.microsoft.com/office/drawing/2014/main" id="{9170C33E-CF6F-495D-B547-C06919BB04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824" y="3184477"/>
            <a:ext cx="1370340" cy="20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7502" y="2595717"/>
            <a:ext cx="11699196" cy="1061884"/>
          </a:xfrm>
        </p:spPr>
        <p:txBody>
          <a:bodyPr>
            <a:noAutofit/>
          </a:bodyPr>
          <a:lstStyle/>
          <a:p>
            <a:pPr marL="487680" indent="-487680" algn="ctr">
              <a:spcBef>
                <a:spcPts val="900"/>
              </a:spcBef>
              <a:buNone/>
              <a:defRPr sz="4000"/>
            </a:pPr>
            <a:r>
              <a:rPr lang="cs-CZ" sz="5400" b="1" u="sng" dirty="0">
                <a:solidFill>
                  <a:schemeClr val="accent1">
                    <a:lumMod val="50000"/>
                  </a:schemeClr>
                </a:solidFill>
                <a:latin typeface="Gotham Narrow"/>
              </a:rPr>
              <a:t>WWW.CTENIPOMAHA.CZ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07D21D-6496-44D8-A382-BB5599A7B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871"/>
            <a:ext cx="1106905" cy="546704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D03B5BFD-F962-4753-AA83-D559095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60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40C51F6-A180-40AE-BDA9-08960CE54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4" name="Obrázek 4" descr="Obrázek 4">
            <a:hlinkClick r:id="rId3"/>
            <a:extLst>
              <a:ext uri="{FF2B5EF4-FFF2-40B4-BE49-F238E27FC236}">
                <a16:creationId xmlns:a16="http://schemas.microsoft.com/office/drawing/2014/main" id="{49485C94-53B0-4B60-A9C3-6F68EEC2F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74963"/>
            <a:ext cx="1094072" cy="65644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049DDE-0E6A-4FC1-A669-90D06BD02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832713"/>
              </p:ext>
            </p:extLst>
          </p:nvPr>
        </p:nvGraphicFramePr>
        <p:xfrm>
          <a:off x="712269" y="0"/>
          <a:ext cx="10761045" cy="627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07D21D-6496-44D8-A382-BB5599A7B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D03B5BFD-F962-4753-AA83-D559095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4406DC81-4C9A-4BF2-9329-CBB4BD564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7502" y="2595717"/>
            <a:ext cx="11699196" cy="1061884"/>
          </a:xfrm>
        </p:spPr>
        <p:txBody>
          <a:bodyPr>
            <a:noAutofit/>
          </a:bodyPr>
          <a:lstStyle/>
          <a:p>
            <a:pPr marL="487680" indent="-487680" algn="ctr">
              <a:spcBef>
                <a:spcPts val="900"/>
              </a:spcBef>
              <a:buNone/>
              <a:defRPr sz="4000"/>
            </a:pPr>
            <a:r>
              <a:rPr lang="cs-CZ" sz="5400" b="1" dirty="0">
                <a:solidFill>
                  <a:schemeClr val="accent1">
                    <a:lumMod val="50000"/>
                  </a:schemeClr>
                </a:solidFill>
                <a:latin typeface="Gotham Narrow"/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96003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07D21D-6496-44D8-A382-BB5599A7B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D03B5BFD-F962-4753-AA83-D559095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834AFBC-B7D7-4713-8D11-ABB3191F1FDB}"/>
              </a:ext>
            </a:extLst>
          </p:cNvPr>
          <p:cNvSpPr/>
          <p:nvPr/>
        </p:nvSpPr>
        <p:spPr>
          <a:xfrm>
            <a:off x="787908" y="2558999"/>
            <a:ext cx="10616184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defTabSz="53162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364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Nehlášení se, učitel náhodně vyvolává.</a:t>
            </a:r>
          </a:p>
          <a:p>
            <a:pPr marL="571500" indent="-571500" defTabSz="53162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364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Více otevřených otázek (vytváří se tím znalost).</a:t>
            </a:r>
          </a:p>
          <a:p>
            <a:pPr marL="571500" indent="-571500" defTabSz="53162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364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Čekat na odpověď 3 sekundy.</a:t>
            </a:r>
          </a:p>
          <a:p>
            <a:pPr marL="571500" indent="-571500" defTabSz="53162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364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Bílé tabulky.</a:t>
            </a:r>
          </a:p>
          <a:p>
            <a:pPr marL="571500" indent="-571500" defTabSz="53162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364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Kdybys věděl, co by jsi řekl?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9C38638-123C-4DCF-9B09-4C1B673F4C83}"/>
              </a:ext>
            </a:extLst>
          </p:cNvPr>
          <p:cNvSpPr txBox="1">
            <a:spLocks/>
          </p:cNvSpPr>
          <p:nvPr/>
        </p:nvSpPr>
        <p:spPr>
          <a:xfrm>
            <a:off x="1345108" y="232242"/>
            <a:ext cx="9923646" cy="1873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GothamNarrow-Medium"/>
              </a:rPr>
              <a:t>Vést diskusi tak, aby měl učitel v každém okamžiku přehled o stavu učení žáků.</a:t>
            </a:r>
          </a:p>
        </p:txBody>
      </p:sp>
    </p:spTree>
    <p:extLst>
      <p:ext uri="{BB962C8B-B14F-4D97-AF65-F5344CB8AC3E}">
        <p14:creationId xmlns:p14="http://schemas.microsoft.com/office/powerpoint/2010/main" val="22907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07D21D-6496-44D8-A382-BB5599A7B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D03B5BFD-F962-4753-AA83-D559095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834AFBC-B7D7-4713-8D11-ABB3191F1FDB}"/>
              </a:ext>
            </a:extLst>
          </p:cNvPr>
          <p:cNvSpPr/>
          <p:nvPr/>
        </p:nvSpPr>
        <p:spPr>
          <a:xfrm>
            <a:off x="787908" y="2558999"/>
            <a:ext cx="10616184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defTabSz="53162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364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Která odpověď se ti líbila nejvíce?</a:t>
            </a:r>
          </a:p>
          <a:p>
            <a:pPr marL="571500" indent="-571500" defTabSz="53162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364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Neptat se, kdo něčemu nerozumí.</a:t>
            </a:r>
          </a:p>
          <a:p>
            <a:pPr marL="571500" indent="-571500" defTabSz="53162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364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Propouštěcí lístky z hodiny.</a:t>
            </a:r>
          </a:p>
          <a:p>
            <a:pPr marL="571500" indent="-571500" defTabSz="53162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364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Na konci hodiny skupinky 6 věcí, které se naučili.</a:t>
            </a:r>
          </a:p>
          <a:p>
            <a:pPr marL="571500" indent="-571500" defTabSz="53162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364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Písemky se nepíší až na konci časového období (let z Říma).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9C38638-123C-4DCF-9B09-4C1B673F4C83}"/>
              </a:ext>
            </a:extLst>
          </p:cNvPr>
          <p:cNvSpPr txBox="1">
            <a:spLocks/>
          </p:cNvSpPr>
          <p:nvPr/>
        </p:nvSpPr>
        <p:spPr>
          <a:xfrm>
            <a:off x="1353986" y="232242"/>
            <a:ext cx="9923646" cy="1873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GothamNarrow-Medium"/>
              </a:rPr>
              <a:t>Vést diskusi tak, aby měl učitel v každém okamžiku přehled o stavu učení žáků.</a:t>
            </a:r>
          </a:p>
        </p:txBody>
      </p:sp>
    </p:spTree>
    <p:extLst>
      <p:ext uri="{BB962C8B-B14F-4D97-AF65-F5344CB8AC3E}">
        <p14:creationId xmlns:p14="http://schemas.microsoft.com/office/powerpoint/2010/main" val="28512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07D21D-6496-44D8-A382-BB5599A7B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D03B5BFD-F962-4753-AA83-D559095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834AFBC-B7D7-4713-8D11-ABB3191F1FDB}"/>
              </a:ext>
            </a:extLst>
          </p:cNvPr>
          <p:cNvSpPr/>
          <p:nvPr/>
        </p:nvSpPr>
        <p:spPr>
          <a:xfrm>
            <a:off x="787908" y="2558999"/>
            <a:ext cx="10616184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 první fázi jen označení chyb, žák se učí při odstraňování.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Známka znehodnocuje komentář.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Komentáře zvýší učení o 30%.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Neznámkovat, další hodinu soutěž ve skupinách.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9C38638-123C-4DCF-9B09-4C1B673F4C83}"/>
              </a:ext>
            </a:extLst>
          </p:cNvPr>
          <p:cNvSpPr txBox="1">
            <a:spLocks/>
          </p:cNvSpPr>
          <p:nvPr/>
        </p:nvSpPr>
        <p:spPr>
          <a:xfrm>
            <a:off x="1353986" y="232242"/>
            <a:ext cx="9923646" cy="13539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GothamNarrow-Medium"/>
              </a:rPr>
              <a:t>Zpětná vazba učitele, která podporuje proces učení.</a:t>
            </a:r>
          </a:p>
        </p:txBody>
      </p:sp>
    </p:spTree>
    <p:extLst>
      <p:ext uri="{BB962C8B-B14F-4D97-AF65-F5344CB8AC3E}">
        <p14:creationId xmlns:p14="http://schemas.microsoft.com/office/powerpoint/2010/main" val="5690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07D21D-6496-44D8-A382-BB5599A7B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D03B5BFD-F962-4753-AA83-D559095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834AFBC-B7D7-4713-8D11-ABB3191F1FDB}"/>
              </a:ext>
            </a:extLst>
          </p:cNvPr>
          <p:cNvSpPr/>
          <p:nvPr/>
        </p:nvSpPr>
        <p:spPr>
          <a:xfrm>
            <a:off x="787908" y="2558999"/>
            <a:ext cx="10616184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Vracet tak dlouho dokud není 1.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Nechat napsat komentář na špatnou práci.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Správný feedback: Jak být lepší.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Opravovat jen 25% prací.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9C38638-123C-4DCF-9B09-4C1B673F4C83}"/>
              </a:ext>
            </a:extLst>
          </p:cNvPr>
          <p:cNvSpPr txBox="1">
            <a:spLocks/>
          </p:cNvSpPr>
          <p:nvPr/>
        </p:nvSpPr>
        <p:spPr>
          <a:xfrm>
            <a:off x="1353986" y="232242"/>
            <a:ext cx="9923646" cy="13539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GothamNarrow-Medium"/>
              </a:rPr>
              <a:t>Zpětná vazba učitele, která podporuje proces učení.</a:t>
            </a:r>
          </a:p>
        </p:txBody>
      </p:sp>
    </p:spTree>
    <p:extLst>
      <p:ext uri="{BB962C8B-B14F-4D97-AF65-F5344CB8AC3E}">
        <p14:creationId xmlns:p14="http://schemas.microsoft.com/office/powerpoint/2010/main" val="33312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07D21D-6496-44D8-A382-BB5599A7B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D03B5BFD-F962-4753-AA83-D559095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834AFBC-B7D7-4713-8D11-ABB3191F1FDB}"/>
              </a:ext>
            </a:extLst>
          </p:cNvPr>
          <p:cNvSpPr/>
          <p:nvPr/>
        </p:nvSpPr>
        <p:spPr>
          <a:xfrm>
            <a:off x="787908" y="2034909"/>
            <a:ext cx="106161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400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Malé skupiny efektivnější.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4000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400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Lepší učí horší.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4000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400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Hodnotí si vzájemně práce.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4000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400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Studenti si tvoří a vypracovávají testové otázky,  nejlepší jsou pak opravdu použity.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defRPr sz="4000"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4000"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Předletový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check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list.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9C38638-123C-4DCF-9B09-4C1B673F4C83}"/>
              </a:ext>
            </a:extLst>
          </p:cNvPr>
          <p:cNvSpPr txBox="1">
            <a:spLocks/>
          </p:cNvSpPr>
          <p:nvPr/>
        </p:nvSpPr>
        <p:spPr>
          <a:xfrm>
            <a:off x="1353986" y="232242"/>
            <a:ext cx="9923646" cy="13539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GothamNarrow-Medium"/>
              </a:rPr>
              <a:t>Aktivovat ostatní studenty jako zdroje učení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GothamNarrow-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5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07D21D-6496-44D8-A382-BB5599A7B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4587"/>
            <a:ext cx="1087655" cy="537196"/>
          </a:xfrm>
          <a:prstGeom prst="rect">
            <a:avLst/>
          </a:prstGeom>
        </p:spPr>
      </p:pic>
      <p:pic>
        <p:nvPicPr>
          <p:cNvPr id="5" name="Obrázek 4" descr="Obrázek 4">
            <a:hlinkClick r:id="rId3"/>
            <a:extLst>
              <a:ext uri="{FF2B5EF4-FFF2-40B4-BE49-F238E27FC236}">
                <a16:creationId xmlns:a16="http://schemas.microsoft.com/office/drawing/2014/main" id="{D03B5BFD-F962-4753-AA83-D559095E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928" y="6269240"/>
            <a:ext cx="1094072" cy="6564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834AFBC-B7D7-4713-8D11-ABB3191F1FDB}"/>
              </a:ext>
            </a:extLst>
          </p:cNvPr>
          <p:cNvSpPr/>
          <p:nvPr/>
        </p:nvSpPr>
        <p:spPr>
          <a:xfrm>
            <a:off x="787908" y="934385"/>
            <a:ext cx="10616184" cy="503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Konstruktivistické (objevitelské) učení není efektivní. Efektivnější je výklad učitele a následné procházení řešených příkladů.</a:t>
            </a:r>
          </a:p>
          <a:p>
            <a:pPr marL="342900" indent="-342900" fontAlgn="base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Projektové učení není efektivní.</a:t>
            </a:r>
          </a:p>
          <a:p>
            <a:pPr marL="342900" indent="-342900" fontAlgn="base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Množství času stráveného pokusy / laboratorními pracemi má silně negativní korelaci s výsledky studentů.</a:t>
            </a:r>
          </a:p>
          <a:p>
            <a:pPr marL="342900" indent="-342900" fontAlgn="base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Řešit komplexní problémy se nenaučí studenti převážně řešením komplexních problémů.</a:t>
            </a:r>
          </a:p>
          <a:p>
            <a:pPr marL="342900" indent="-342900" fontAlgn="base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Skupinová práce (ve více než dvou studentech), praktické aktivity a interaktivní hry zlepšují sociální, ale ne kognitivní dovednosti.</a:t>
            </a:r>
          </a:p>
          <a:p>
            <a:pPr lvl="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cs-CZ" sz="2000" b="1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7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červenou čárou (širokoúhlá)</Template>
  <TotalTime>0</TotalTime>
  <Words>1536</Words>
  <Application>Microsoft Office PowerPoint</Application>
  <PresentationFormat>Širokoúhlá obrazovka</PresentationFormat>
  <Paragraphs>212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Cambria</vt:lpstr>
      <vt:lpstr>Century Gothic</vt:lpstr>
      <vt:lpstr>Gotham Narrow</vt:lpstr>
      <vt:lpstr>GothamNarrow-Medium</vt:lpstr>
      <vt:lpstr>Helvetica Neue</vt:lpstr>
      <vt:lpstr>Red Line Business 16x9</vt:lpstr>
      <vt:lpstr>Efektivita vzdělávání NA ZŠ a SŠ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Teorie kognitivní zátěže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dělá porg jinak</vt:lpstr>
      <vt:lpstr>Prezentace aplikace PowerPoint</vt:lpstr>
      <vt:lpstr>Cesta pro české školství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2017-09-26T10:11:09Z</dcterms:created>
  <dcterms:modified xsi:type="dcterms:W3CDTF">2020-10-11T05:45:13Z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